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80" r:id="rId23"/>
    <p:sldId id="277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99A54D-7856-406A-9537-045C5DCF599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0CEED2-9EAC-418D-B134-197DEA8E9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etmuseum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It’s hump DAY!! – 1/7/15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Bell Ringer</a:t>
            </a:r>
          </a:p>
          <a:p>
            <a:pPr marL="5715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SSR</a:t>
            </a:r>
          </a:p>
          <a:p>
            <a:pPr marL="5715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Learn about Georgia O’Keefe</a:t>
            </a:r>
          </a:p>
          <a:p>
            <a:pPr marL="5715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Haiku</a:t>
            </a:r>
          </a:p>
          <a:p>
            <a:pPr marL="5715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Protest and Poetry – Let’s Write!! </a:t>
            </a:r>
          </a:p>
          <a:p>
            <a:pPr marL="571500" indent="-45720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571500" indent="-457200">
              <a:buNone/>
            </a:pPr>
            <a:r>
              <a:rPr lang="en-US" u="sng" dirty="0" smtClean="0"/>
              <a:t>Topic:</a:t>
            </a:r>
            <a:r>
              <a:rPr lang="en-US" dirty="0" smtClean="0"/>
              <a:t> Haiku</a:t>
            </a:r>
          </a:p>
          <a:p>
            <a:pPr marL="571500" indent="-457200">
              <a:buNone/>
            </a:pPr>
            <a:r>
              <a:rPr lang="en-US" u="sng" dirty="0" smtClean="0"/>
              <a:t>Learning Goal:</a:t>
            </a:r>
            <a:r>
              <a:rPr lang="en-US" dirty="0" smtClean="0"/>
              <a:t> Effective writers are able to capture a moment through expressive language. </a:t>
            </a:r>
          </a:p>
          <a:p>
            <a:pPr marL="571500" indent="-457200">
              <a:buNone/>
            </a:pPr>
            <a:r>
              <a:rPr lang="en-US" u="sng" dirty="0" smtClean="0"/>
              <a:t>Essential Question:</a:t>
            </a:r>
            <a:r>
              <a:rPr lang="en-US" dirty="0" smtClean="0"/>
              <a:t> How are writers successful? </a:t>
            </a:r>
            <a:endParaRPr lang="en-US" u="sng" dirty="0" smtClean="0"/>
          </a:p>
          <a:p>
            <a:pPr marL="571500" indent="-457200">
              <a:buNone/>
            </a:pPr>
            <a:endParaRPr lang="en-US" u="sng" dirty="0" smtClean="0"/>
          </a:p>
          <a:p>
            <a:pPr marL="571500" indent="-45720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Georgia O’Keeffe’s </a:t>
            </a:r>
            <a:br>
              <a:rPr lang="en-US" dirty="0" smtClean="0"/>
            </a:br>
            <a:r>
              <a:rPr lang="en-US" dirty="0" smtClean="0"/>
              <a:t>Favorite Place to Paint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752600"/>
            <a:ext cx="3352800" cy="487680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pPr marL="114300" indent="0">
              <a:buNone/>
            </a:pPr>
            <a:endParaRPr lang="en-US" sz="5100" dirty="0"/>
          </a:p>
          <a:p>
            <a:pPr marL="114300" indent="0">
              <a:buNone/>
            </a:pPr>
            <a:endParaRPr lang="en-US" sz="5100" dirty="0" smtClean="0"/>
          </a:p>
          <a:p>
            <a:pPr marL="114300" indent="0">
              <a:buNone/>
            </a:pPr>
            <a:r>
              <a:rPr lang="en-US" sz="5100" b="1" dirty="0" smtClean="0"/>
              <a:t>Located </a:t>
            </a:r>
            <a:r>
              <a:rPr lang="en-US" sz="5100" b="1" dirty="0"/>
              <a:t>in the </a:t>
            </a:r>
            <a:r>
              <a:rPr lang="en-US" sz="5100" b="1" dirty="0" err="1"/>
              <a:t>Bisti</a:t>
            </a:r>
            <a:r>
              <a:rPr lang="en-US" sz="5100" b="1" dirty="0"/>
              <a:t> Badlands in Navajo country, about 150 miles northwest of her home in Ghost </a:t>
            </a:r>
            <a:r>
              <a:rPr lang="en-US" sz="5100" b="1" dirty="0" smtClean="0"/>
              <a:t>Ranch, it </a:t>
            </a:r>
            <a:r>
              <a:rPr lang="en-US" sz="5100" b="1" dirty="0"/>
              <a:t>was a stretch of desolate gray and black hills that the artist said looked from a distance like "a mile of elephants</a:t>
            </a:r>
            <a:r>
              <a:rPr lang="en-US" sz="5100" b="1" dirty="0" smtClean="0"/>
              <a:t>."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/>
              <a:t>“The Black Place II” (1944)</a:t>
            </a:r>
            <a:endParaRPr lang="en-US" sz="6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02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O’Keeffe choose </a:t>
            </a:r>
            <a:br>
              <a:rPr lang="en-US" dirty="0" smtClean="0"/>
            </a:br>
            <a:r>
              <a:rPr lang="en-US" dirty="0" smtClean="0"/>
              <a:t>simple subjects for her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0463"/>
            <a:ext cx="7965141" cy="500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Switch to Haiku!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en-US" b="1" dirty="0" smtClean="0"/>
          </a:p>
          <a:p>
            <a:pPr marL="114300" indent="0" algn="ctr">
              <a:buNone/>
            </a:pPr>
            <a:r>
              <a:rPr lang="en-US" b="1" dirty="0" smtClean="0"/>
              <a:t>Background question: </a:t>
            </a:r>
            <a:r>
              <a:rPr lang="en-US" sz="4800" b="1" dirty="0" smtClean="0"/>
              <a:t>What is haiku?</a:t>
            </a:r>
          </a:p>
          <a:p>
            <a:pPr marL="114300" indent="0" algn="ctr">
              <a:buNone/>
            </a:pPr>
            <a:endParaRPr lang="en-US" sz="4800" b="1" dirty="0"/>
          </a:p>
          <a:p>
            <a:pPr marL="114300" indent="0" algn="ctr">
              <a:buNone/>
            </a:pPr>
            <a:r>
              <a:rPr lang="en-US" b="1" dirty="0" smtClean="0"/>
              <a:t>Prediction: </a:t>
            </a:r>
            <a:r>
              <a:rPr lang="en-US" sz="4800" b="1" dirty="0" smtClean="0"/>
              <a:t>How may haiku and Georgia O’Keeffe connect?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0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</a:t>
            </a:r>
            <a:r>
              <a:rPr lang="en-US" smtClean="0"/>
              <a:t>of Haiku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876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Haiku originated in 17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Japan and was a popular pastime in the Japanese </a:t>
            </a:r>
            <a:r>
              <a:rPr lang="en-US" b="1" dirty="0"/>
              <a:t>culture. Buddhist monks made haiku a “mindset, a way of living.” </a:t>
            </a: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Basho, the monk, (1644-1694) was famous for his haiku.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2971799" cy="271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Haiku History and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How does the very form of Haiku relate to Buddhism?</a:t>
            </a:r>
          </a:p>
          <a:p>
            <a:pPr algn="ctr"/>
            <a:r>
              <a:rPr lang="en-US" b="1" dirty="0" smtClean="0"/>
              <a:t>“Simple directness”</a:t>
            </a:r>
          </a:p>
          <a:p>
            <a:pPr algn="ctr"/>
            <a:r>
              <a:rPr lang="en-US" b="1" dirty="0" smtClean="0"/>
              <a:t>“Instantaneous perception”</a:t>
            </a:r>
          </a:p>
          <a:p>
            <a:pPr marL="114300" indent="0" algn="ctr">
              <a:buNone/>
            </a:pPr>
            <a:endParaRPr lang="en-US" b="1" dirty="0"/>
          </a:p>
          <a:p>
            <a:pPr marL="114300" indent="0" algn="ctr">
              <a:buNone/>
            </a:pPr>
            <a:endParaRPr lang="en-US" b="1" dirty="0" smtClean="0"/>
          </a:p>
          <a:p>
            <a:pPr marL="114300" indent="0" algn="ctr">
              <a:buNone/>
            </a:pPr>
            <a:endParaRPr lang="en-US" b="1" dirty="0"/>
          </a:p>
          <a:p>
            <a:pPr marL="114300" indent="0" algn="ctr">
              <a:buNone/>
            </a:pPr>
            <a:endParaRPr lang="en-US" b="1" dirty="0" smtClean="0"/>
          </a:p>
          <a:p>
            <a:pPr marL="114300" indent="0" algn="ctr">
              <a:buNone/>
            </a:pPr>
            <a:endParaRPr lang="en-US" b="1" dirty="0"/>
          </a:p>
          <a:p>
            <a:pPr marL="114300" indent="0" algn="ctr">
              <a:buNone/>
            </a:pPr>
            <a:endParaRPr lang="en-US" b="1" dirty="0" smtClean="0"/>
          </a:p>
          <a:p>
            <a:pPr marL="114300" indent="0" algn="ctr">
              <a:buNone/>
            </a:pPr>
            <a:endParaRPr lang="en-US" b="1" dirty="0"/>
          </a:p>
          <a:p>
            <a:pPr marL="114300" indent="0" algn="ctr">
              <a:buNone/>
            </a:pPr>
            <a:r>
              <a:rPr lang="en-US" b="1" dirty="0" smtClean="0"/>
              <a:t>How does this haiku show these qualities?</a:t>
            </a:r>
          </a:p>
          <a:p>
            <a:pPr marL="114300" indent="0" algn="ctr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3429000"/>
            <a:ext cx="6477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endParaRPr lang="en-US" sz="2400" b="1" dirty="0" smtClean="0"/>
          </a:p>
          <a:p>
            <a:pPr marL="114300" indent="0" algn="ctr">
              <a:buNone/>
            </a:pPr>
            <a:r>
              <a:rPr lang="en-US" sz="2400" b="1" dirty="0" smtClean="0"/>
              <a:t>Deep </a:t>
            </a:r>
            <a:r>
              <a:rPr lang="en-US" sz="2400" b="1" dirty="0"/>
              <a:t>in a windless </a:t>
            </a:r>
          </a:p>
          <a:p>
            <a:pPr marL="114300" indent="0" algn="ctr">
              <a:buNone/>
            </a:pPr>
            <a:r>
              <a:rPr lang="en-US" sz="2400" b="1" dirty="0"/>
              <a:t>wood, not one leaf dares to move . . . </a:t>
            </a:r>
          </a:p>
          <a:p>
            <a:pPr marL="114300" indent="0" algn="ctr">
              <a:buNone/>
            </a:pPr>
            <a:r>
              <a:rPr lang="en-US" sz="2400" b="1" dirty="0"/>
              <a:t>Something is afraid</a:t>
            </a:r>
            <a:r>
              <a:rPr lang="en-US" sz="2400" b="1" dirty="0" smtClean="0"/>
              <a:t>.</a:t>
            </a:r>
          </a:p>
          <a:p>
            <a:pPr marL="114300" indent="0" algn="ctr">
              <a:buNone/>
            </a:pPr>
            <a:endParaRPr lang="en-US" sz="2400" b="1" dirty="0" smtClean="0"/>
          </a:p>
          <a:p>
            <a:pPr marL="114300" indent="0" algn="ctr">
              <a:buNone/>
            </a:pPr>
            <a:r>
              <a:rPr lang="en-US" sz="2400" b="1" dirty="0" smtClean="0"/>
              <a:t>--by Buson</a:t>
            </a:r>
          </a:p>
          <a:p>
            <a:pPr marL="114300" indent="0" algn="ctr">
              <a:buNone/>
            </a:pPr>
            <a:endParaRPr lang="en-US" sz="2400" b="1" dirty="0"/>
          </a:p>
          <a:p>
            <a:pPr marL="11430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44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5728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“Simple </a:t>
            </a:r>
            <a:r>
              <a:rPr lang="en-US" dirty="0"/>
              <a:t>directness”</a:t>
            </a:r>
            <a:br>
              <a:rPr lang="en-US" dirty="0"/>
            </a:br>
            <a:r>
              <a:rPr lang="en-US" dirty="0"/>
              <a:t>“Instantaneous perception”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Read the poem below to find examples of these qualities: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05000" y="3276600"/>
            <a:ext cx="54864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39624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After the moon sets,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Slow through the forest, shadows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Drift and disappear.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Buson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41" y="381001"/>
            <a:ext cx="8260672" cy="838200"/>
          </a:xfrm>
        </p:spPr>
        <p:txBody>
          <a:bodyPr/>
          <a:lstStyle/>
          <a:p>
            <a:r>
              <a:rPr lang="en-US" b="1" dirty="0" smtClean="0"/>
              <a:t>Haiku . . 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“have been described as the poem of a single breath.”</a:t>
            </a:r>
          </a:p>
          <a:p>
            <a:pPr marL="114300" indent="0">
              <a:buNone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2895600"/>
            <a:ext cx="5143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2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Haiku is said to be . . 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b="1" dirty="0" smtClean="0"/>
              <a:t>“a creative offering straight from the heart.”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03743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Haiku’s appeal is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800" b="1" dirty="0" smtClean="0"/>
              <a:t>“universal and lasting, and its scope and depth is representative of the human experience.”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What does this actually mean (in your own words)?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3505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7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Haiku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b="1" dirty="0" smtClean="0"/>
              <a:t>“show what it means to be human.”</a:t>
            </a:r>
          </a:p>
          <a:p>
            <a:pPr marL="114300" indent="0" algn="ctr">
              <a:buNone/>
            </a:pPr>
            <a:r>
              <a:rPr lang="en-US" dirty="0" smtClean="0"/>
              <a:t>How does this relate to the previous slide?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24150"/>
            <a:ext cx="38100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8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495800"/>
            <a:ext cx="8763000" cy="1981200"/>
          </a:xfrm>
        </p:spPr>
        <p:txBody>
          <a:bodyPr>
            <a:normAutofit fontScale="92500" lnSpcReduction="10000"/>
          </a:bodyPr>
          <a:lstStyle/>
          <a:p>
            <a:endParaRPr lang="en-US" sz="1400" b="1" dirty="0" smtClean="0"/>
          </a:p>
          <a:p>
            <a:r>
              <a:rPr lang="en-US" sz="4000" b="1" dirty="0" smtClean="0">
                <a:solidFill>
                  <a:schemeClr val="tx1"/>
                </a:solidFill>
              </a:rPr>
              <a:t>If you were an artist, what kind of art would you make and why?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00400"/>
            <a:ext cx="6629400" cy="1371600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10828"/>
          </a:xfrm>
        </p:spPr>
        <p:txBody>
          <a:bodyPr/>
          <a:lstStyle/>
          <a:p>
            <a:r>
              <a:rPr lang="en-US" b="1" dirty="0" smtClean="0"/>
              <a:t>Form of haiku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8768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Like the subjects of haiku, its form is equally simple. </a:t>
            </a:r>
          </a:p>
          <a:p>
            <a:pPr marL="571500" indent="-457200">
              <a:buAutoNum type="arabicPeriod"/>
            </a:pPr>
            <a:r>
              <a:rPr lang="en-US" dirty="0" smtClean="0"/>
              <a:t>It has only three lines.</a:t>
            </a:r>
          </a:p>
          <a:p>
            <a:pPr marL="571500" indent="-457200">
              <a:buAutoNum type="arabicPeriod"/>
            </a:pPr>
            <a:r>
              <a:rPr lang="en-US" dirty="0" smtClean="0"/>
              <a:t>Lines 1 and 3 have only five syllables.</a:t>
            </a:r>
          </a:p>
          <a:p>
            <a:pPr marL="571500" indent="-457200">
              <a:buAutoNum type="arabicPeriod"/>
            </a:pPr>
            <a:r>
              <a:rPr lang="en-US" dirty="0" smtClean="0"/>
              <a:t>Line 2 has seven syllables.</a:t>
            </a:r>
          </a:p>
          <a:p>
            <a:pPr marL="571500" indent="-457200"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                   </a:t>
            </a:r>
            <a:r>
              <a:rPr lang="en-US" b="1" dirty="0" smtClean="0"/>
              <a:t>Western winds whip out</a:t>
            </a:r>
          </a:p>
          <a:p>
            <a:pPr marL="11430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</a:t>
            </a:r>
          </a:p>
          <a:p>
            <a:pPr marL="11430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dead, dry leaves that hide by fence</a:t>
            </a: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Now it’s time to rake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477000" y="3733800"/>
            <a:ext cx="7665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5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</a:p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22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Possible haiku subjects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Of  course, the best way to be inspired is to write a haiku when you are out in nature: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The sea			The river 		A sunset	</a:t>
            </a:r>
          </a:p>
          <a:p>
            <a:pPr marL="114300" indent="0">
              <a:buNone/>
            </a:pPr>
            <a:r>
              <a:rPr lang="en-US" dirty="0" smtClean="0"/>
              <a:t>The forest			A path		The moon</a:t>
            </a:r>
          </a:p>
          <a:p>
            <a:pPr marL="114300" indent="0">
              <a:buNone/>
            </a:pPr>
            <a:r>
              <a:rPr lang="en-US" dirty="0" smtClean="0"/>
              <a:t>The backyard		A cliff			Stars</a:t>
            </a:r>
          </a:p>
          <a:p>
            <a:pPr marL="114300" indent="0">
              <a:buNone/>
            </a:pPr>
            <a:r>
              <a:rPr lang="en-US" dirty="0" smtClean="0"/>
              <a:t>The desert			A bird			Rain</a:t>
            </a:r>
          </a:p>
          <a:p>
            <a:pPr marL="114300" indent="0">
              <a:buNone/>
            </a:pPr>
            <a:r>
              <a:rPr lang="en-US" dirty="0" smtClean="0"/>
              <a:t>The mountains		A moth		Snow</a:t>
            </a:r>
          </a:p>
          <a:p>
            <a:pPr marL="114300" indent="0">
              <a:buNone/>
            </a:pPr>
            <a:r>
              <a:rPr lang="en-US" dirty="0" smtClean="0"/>
              <a:t>The valleys			A goat		A rabbit</a:t>
            </a:r>
          </a:p>
          <a:p>
            <a:pPr marL="114300" indent="0">
              <a:buNone/>
            </a:pPr>
            <a:r>
              <a:rPr lang="en-US" dirty="0" smtClean="0"/>
              <a:t>The farm 			Dew  			Storm</a:t>
            </a:r>
          </a:p>
          <a:p>
            <a:pPr marL="114300" indent="0" algn="ctr">
              <a:buNone/>
            </a:pPr>
            <a:r>
              <a:rPr lang="en-US" dirty="0" smtClean="0"/>
              <a:t>    </a:t>
            </a:r>
            <a:r>
              <a:rPr lang="en-US" b="1" dirty="0" smtClean="0"/>
              <a:t>ANYTHING IN NATURE CAN INSPIRE YOU!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28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kkeegan\Local Settings\Temporary Internet Files\Content.IE5\E0FPUKCR\MP9004007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nature to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768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smtClean="0"/>
              <a:t>Open your writer’s notebook and get ready to take a nature fieldtrip within the classroom!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You will go around the world and experience scenes as they are occurring in nature!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As you experience each scene, jot down as many haiku as you can create!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These can count as letters in your Encyclopedia of an Ordinary </a:t>
            </a:r>
            <a:r>
              <a:rPr lang="en-US" dirty="0"/>
              <a:t>Life.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1500" dirty="0" smtClean="0"/>
              <a:t>Teacher </a:t>
            </a:r>
            <a:r>
              <a:rPr lang="en-US" sz="1500" dirty="0"/>
              <a:t>will access the </a:t>
            </a:r>
            <a:r>
              <a:rPr lang="en-US" sz="1500" i="1" dirty="0"/>
              <a:t>Sampler Videos of Nature to Inspire </a:t>
            </a:r>
            <a:r>
              <a:rPr lang="en-US" sz="1500" i="1" dirty="0" smtClean="0"/>
              <a:t>Haiku</a:t>
            </a:r>
            <a:r>
              <a:rPr lang="en-US" sz="1500" i="1" dirty="0"/>
              <a:t> </a:t>
            </a:r>
            <a:r>
              <a:rPr lang="en-US" sz="1500" dirty="0" smtClean="0"/>
              <a:t>(Word Document with hyperlinks)</a:t>
            </a:r>
            <a:endParaRPr lang="en-US" sz="15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e 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1"/>
            <a:ext cx="9144000" cy="687324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d Rac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s Up, Don't Sh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b="1" dirty="0" smtClean="0"/>
              <a:t>Georgia O’Keeffe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9530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 smtClean="0"/>
              <a:t>What can you predict about this artist?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36783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Georgia O’Keeffe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O’Keeffe’s artwork has been called “wild energy?”</a:t>
            </a:r>
          </a:p>
          <a:p>
            <a:endParaRPr lang="en-US" dirty="0"/>
          </a:p>
          <a:p>
            <a:r>
              <a:rPr lang="en-US" dirty="0" smtClean="0"/>
              <a:t>How can art contain</a:t>
            </a:r>
          </a:p>
          <a:p>
            <a:pPr marL="114300" indent="0">
              <a:buNone/>
            </a:pPr>
            <a:r>
              <a:rPr lang="en-US" dirty="0" smtClean="0"/>
              <a:t> “wild energy?”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3390900" cy="422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Georgia O’Keeffe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b="1" dirty="0" smtClean="0"/>
          </a:p>
          <a:p>
            <a:pPr marL="114300" indent="0" algn="ctr">
              <a:buNone/>
            </a:pPr>
            <a:r>
              <a:rPr lang="en-US" b="1" u="sng" dirty="0" smtClean="0"/>
              <a:t>Some </a:t>
            </a:r>
            <a:r>
              <a:rPr lang="en-US" b="1" u="sng" dirty="0"/>
              <a:t>of O’Keeffe’s subjects</a:t>
            </a:r>
            <a:r>
              <a:rPr lang="en-US" b="1" dirty="0"/>
              <a:t>: </a:t>
            </a:r>
            <a:endParaRPr lang="en-US" b="1" dirty="0" smtClean="0"/>
          </a:p>
          <a:p>
            <a:pPr marL="114300" indent="0" algn="ctr">
              <a:buNone/>
            </a:pPr>
            <a:endParaRPr lang="en-US" sz="3200" b="1" dirty="0"/>
          </a:p>
          <a:p>
            <a:pPr algn="ctr"/>
            <a:r>
              <a:rPr lang="en-US" sz="3200" b="1" dirty="0"/>
              <a:t>lush, overpowering flowers</a:t>
            </a:r>
          </a:p>
          <a:p>
            <a:pPr algn="ctr"/>
            <a:r>
              <a:rPr lang="en-US" sz="3200" b="1" dirty="0"/>
              <a:t>sun-drenched </a:t>
            </a:r>
            <a:r>
              <a:rPr lang="en-US" sz="3200" b="1" dirty="0" smtClean="0"/>
              <a:t>landscapes</a:t>
            </a:r>
          </a:p>
          <a:p>
            <a:pPr algn="ctr"/>
            <a:r>
              <a:rPr lang="en-US" sz="3200" b="1" dirty="0" smtClean="0"/>
              <a:t>open skies</a:t>
            </a:r>
          </a:p>
          <a:p>
            <a:pPr algn="ctr"/>
            <a:r>
              <a:rPr lang="en-US" sz="3200" b="1" dirty="0" smtClean="0"/>
              <a:t>bleached </a:t>
            </a:r>
            <a:r>
              <a:rPr lang="en-US" sz="3200" b="1" dirty="0"/>
              <a:t>bones of animals long gone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“Lush, Overpowering Flowers”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229600" cy="43735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“By </a:t>
            </a:r>
            <a:r>
              <a:rPr lang="en-US" b="1" dirty="0"/>
              <a:t>enlarging the petals </a:t>
            </a:r>
            <a:r>
              <a:rPr lang="en-US" b="1" dirty="0" smtClean="0"/>
              <a:t>to</a:t>
            </a:r>
          </a:p>
          <a:p>
            <a:pPr marL="114300" indent="0">
              <a:buNone/>
            </a:pPr>
            <a:r>
              <a:rPr lang="en-US" b="1" dirty="0" smtClean="0"/>
              <a:t> over-life sized </a:t>
            </a:r>
            <a:r>
              <a:rPr lang="en-US" b="1" dirty="0"/>
              <a:t>proportions, </a:t>
            </a: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O'Keeffe </a:t>
            </a:r>
            <a:r>
              <a:rPr lang="en-US" b="1" dirty="0"/>
              <a:t>forces the viewer </a:t>
            </a: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to </a:t>
            </a:r>
            <a:r>
              <a:rPr lang="en-US" b="1" dirty="0"/>
              <a:t>confront what might </a:t>
            </a: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otherwise </a:t>
            </a:r>
            <a:r>
              <a:rPr lang="en-US" b="1" dirty="0"/>
              <a:t>be overlooked and</a:t>
            </a:r>
            <a:r>
              <a:rPr lang="en-US" b="1" dirty="0" smtClean="0"/>
              <a:t>,</a:t>
            </a:r>
          </a:p>
          <a:p>
            <a:pPr marL="11430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in turn, elevates the </a:t>
            </a:r>
            <a:r>
              <a:rPr lang="en-US" b="1" dirty="0" smtClean="0"/>
              <a:t>ordinary</a:t>
            </a:r>
          </a:p>
          <a:p>
            <a:pPr marL="11430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to the </a:t>
            </a:r>
            <a:r>
              <a:rPr lang="en-US" b="1" dirty="0" smtClean="0"/>
              <a:t>extraordinary.“</a:t>
            </a:r>
          </a:p>
          <a:p>
            <a:pPr marL="114300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(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www.metmuseum.org</a:t>
            </a:r>
            <a:r>
              <a:rPr lang="en-US" sz="1100" dirty="0" smtClean="0">
                <a:solidFill>
                  <a:schemeClr val="tx1"/>
                </a:solidFill>
              </a:rPr>
              <a:t>)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              “Black Iris” (1926)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24" y="1828800"/>
            <a:ext cx="402107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“Sun-Drenched Landscapes”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876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“The Red Hills, Grey Sky”  </a:t>
            </a:r>
            <a:r>
              <a:rPr lang="en-US" sz="1600" b="1" dirty="0" smtClean="0"/>
              <a:t>(Near Lake George, NY)</a:t>
            </a:r>
            <a:endParaRPr lang="en-US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6324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6858000" y="1600200"/>
            <a:ext cx="2133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“The images were drawn from her life experience and related either generally or specifically to places where she lived.”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“Open Skies”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2566"/>
            <a:ext cx="8686800" cy="4876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“Sky above Clouds IV” (1965)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1905000"/>
            <a:ext cx="5334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1870364"/>
            <a:ext cx="2971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“Traveling around the world, {O’Keeffe} was exhilarated by the views seen from an airplane window. She described the changing patterns and colors as "breathtaking" and was moved to interpret these sights and feelings in paint.”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76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“Bleached Bones of </a:t>
            </a:r>
            <a:br>
              <a:rPr lang="en-US" dirty="0" smtClean="0"/>
            </a:br>
            <a:r>
              <a:rPr lang="en-US" dirty="0" smtClean="0"/>
              <a:t>Animals Long Gone”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>
            <a:normAutofit lnSpcReduction="10000"/>
          </a:bodyPr>
          <a:lstStyle/>
          <a:p>
            <a:pPr marL="2194560" lvl="8" indent="0">
              <a:buNone/>
            </a:pPr>
            <a:r>
              <a:rPr lang="en-US" dirty="0" smtClean="0"/>
              <a:t>                                               </a:t>
            </a:r>
            <a:r>
              <a:rPr lang="en-US" sz="2400" dirty="0" smtClean="0"/>
              <a:t> </a:t>
            </a:r>
          </a:p>
          <a:p>
            <a:pPr marL="2194560" lvl="8" indent="0">
              <a:buNone/>
            </a:pPr>
            <a:endParaRPr lang="en-US" sz="2400" dirty="0" smtClean="0"/>
          </a:p>
          <a:p>
            <a:pPr marL="2194560" lvl="8" indent="0">
              <a:buNone/>
            </a:pPr>
            <a:endParaRPr lang="en-US" sz="2400" dirty="0"/>
          </a:p>
          <a:p>
            <a:pPr marL="2194560" lvl="8" indent="0">
              <a:buNone/>
            </a:pPr>
            <a:endParaRPr lang="en-US" sz="2400" dirty="0" smtClean="0"/>
          </a:p>
          <a:p>
            <a:pPr marL="2194560" lvl="8" indent="0">
              <a:buNone/>
            </a:pPr>
            <a:endParaRPr lang="en-US" sz="2400" dirty="0"/>
          </a:p>
          <a:p>
            <a:pPr marL="2194560" lvl="8" indent="0">
              <a:buNone/>
            </a:pPr>
            <a:endParaRPr lang="en-US" sz="2400" dirty="0" smtClean="0"/>
          </a:p>
          <a:p>
            <a:pPr marL="2194560" lvl="8" indent="0">
              <a:buNone/>
            </a:pPr>
            <a:endParaRPr lang="en-US" sz="2400" dirty="0"/>
          </a:p>
          <a:p>
            <a:pPr marL="2194560" lvl="8" indent="0">
              <a:buNone/>
            </a:pPr>
            <a:endParaRPr lang="en-US" sz="2400" dirty="0" smtClean="0"/>
          </a:p>
          <a:p>
            <a:pPr marL="2194560" lvl="8" indent="0">
              <a:buNone/>
            </a:pPr>
            <a:endParaRPr lang="en-US" sz="2400" dirty="0"/>
          </a:p>
          <a:p>
            <a:pPr marL="2194560" lvl="8" indent="0">
              <a:buNone/>
            </a:pPr>
            <a:endParaRPr lang="en-US" sz="2400" dirty="0" smtClean="0"/>
          </a:p>
          <a:p>
            <a:pPr marL="2194560" lvl="8" indent="0">
              <a:buNone/>
            </a:pPr>
            <a:endParaRPr lang="en-US" sz="2400" dirty="0" smtClean="0"/>
          </a:p>
          <a:p>
            <a:pPr marL="2194560" lvl="8" indent="0">
              <a:buNone/>
            </a:pPr>
            <a:r>
              <a:rPr lang="en-US" sz="2400" b="1" dirty="0" smtClean="0"/>
              <a:t>“From the Faraway, Nearby” (1938)</a:t>
            </a:r>
            <a:endParaRPr lang="en-US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724400" cy="423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768917"/>
            <a:ext cx="1905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“Rather than signifying death, O'Keeffe said that the bones symbolized the eternal beauty of the desert.”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65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13303</TotalTime>
  <Words>757</Words>
  <Application>Microsoft Office PowerPoint</Application>
  <PresentationFormat>On-screen Show (4:3)</PresentationFormat>
  <Paragraphs>181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Apothecary</vt:lpstr>
      <vt:lpstr>It’s hump DAY!! – 1/7/15</vt:lpstr>
      <vt:lpstr>BELL RINGER</vt:lpstr>
      <vt:lpstr>Georgia O’Keeffe </vt:lpstr>
      <vt:lpstr>Georgia O’Keeffe</vt:lpstr>
      <vt:lpstr>Georgia O’Keeffe</vt:lpstr>
      <vt:lpstr>“Lush, Overpowering Flowers”</vt:lpstr>
      <vt:lpstr>“Sun-Drenched Landscapes”</vt:lpstr>
      <vt:lpstr>“Open Skies”</vt:lpstr>
      <vt:lpstr>“Bleached Bones of  Animals Long Gone”</vt:lpstr>
      <vt:lpstr> Georgia O’Keeffe’s  Favorite Place to Paint </vt:lpstr>
      <vt:lpstr>Why did O’Keeffe choose  simple subjects for her art?</vt:lpstr>
      <vt:lpstr>A Quick Switch to Haiku!</vt:lpstr>
      <vt:lpstr>A Brief History of Haiku</vt:lpstr>
      <vt:lpstr>Haiku History and Form</vt:lpstr>
      <vt:lpstr>“Simple directness” “Instantaneous perception” </vt:lpstr>
      <vt:lpstr>Haiku . . . </vt:lpstr>
      <vt:lpstr>Haiku is said to be . . .  </vt:lpstr>
      <vt:lpstr>The Haiku’s appeal is . . .</vt:lpstr>
      <vt:lpstr>Haiku . . . </vt:lpstr>
      <vt:lpstr>Form of haiku</vt:lpstr>
      <vt:lpstr>Possible haiku subjects</vt:lpstr>
      <vt:lpstr>PowerPoint Presentation</vt:lpstr>
      <vt:lpstr>Bringing nature to the classroom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O’Keeffe</dc:title>
  <dc:creator>Jack</dc:creator>
  <cp:lastModifiedBy>Krystal Fish</cp:lastModifiedBy>
  <cp:revision>52</cp:revision>
  <dcterms:created xsi:type="dcterms:W3CDTF">2012-02-18T00:28:48Z</dcterms:created>
  <dcterms:modified xsi:type="dcterms:W3CDTF">2015-01-13T19:26:35Z</dcterms:modified>
</cp:coreProperties>
</file>