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4" r:id="rId6"/>
    <p:sldId id="265" r:id="rId7"/>
    <p:sldId id="266" r:id="rId8"/>
    <p:sldId id="260" r:id="rId9"/>
    <p:sldId id="259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torr" initials="ct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9/3/2014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ckyuses.com/clorox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www.answers.com/Q/What_is_Imogene_in_the_poem_Where_I'm_From_by_George_Ella_Lyon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y45es1HyO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eorgeellalyon.com/where.html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706" y="1236618"/>
            <a:ext cx="9144000" cy="5074029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Warm-Up Questions:</a:t>
            </a:r>
            <a:br>
              <a:rPr lang="en-US" u="sng" dirty="0" smtClean="0"/>
            </a:br>
            <a:r>
              <a:rPr lang="en-US" sz="5400" dirty="0" smtClean="0">
                <a:latin typeface="Bookman Old Style" panose="02050604050505020204" pitchFamily="18" charset="0"/>
              </a:rPr>
              <a:t>What are some factors that have</a:t>
            </a:r>
            <a:br>
              <a:rPr lang="en-US" sz="5400" dirty="0" smtClean="0">
                <a:latin typeface="Bookman Old Style" panose="02050604050505020204" pitchFamily="18" charset="0"/>
              </a:rPr>
            </a:br>
            <a:r>
              <a:rPr lang="en-US" sz="5400" dirty="0" smtClean="0">
                <a:latin typeface="Bookman Old Style" panose="02050604050505020204" pitchFamily="18" charset="0"/>
              </a:rPr>
              <a:t>led to you being here right now?</a:t>
            </a:r>
            <a:br>
              <a:rPr lang="en-US" sz="5400" dirty="0" smtClean="0">
                <a:latin typeface="Bookman Old Style" panose="02050604050505020204" pitchFamily="18" charset="0"/>
              </a:rPr>
            </a:br>
            <a:r>
              <a:rPr lang="en-US" sz="5400" dirty="0" smtClean="0">
                <a:latin typeface="Bookman Old Style" panose="02050604050505020204" pitchFamily="18" charset="0"/>
              </a:rPr>
              <a:t/>
            </a:r>
            <a:br>
              <a:rPr lang="en-US" sz="5400" dirty="0" smtClean="0">
                <a:latin typeface="Bookman Old Style" panose="02050604050505020204" pitchFamily="18" charset="0"/>
              </a:rPr>
            </a:br>
            <a:r>
              <a:rPr lang="en-US" sz="5400" dirty="0" smtClean="0">
                <a:latin typeface="Bookman Old Style" panose="02050604050505020204" pitchFamily="18" charset="0"/>
              </a:rPr>
              <a:t/>
            </a:r>
            <a:br>
              <a:rPr lang="en-US" sz="5400" dirty="0" smtClean="0">
                <a:latin typeface="Bookman Old Style" panose="02050604050505020204" pitchFamily="18" charset="0"/>
              </a:rPr>
            </a:br>
            <a:r>
              <a:rPr lang="en-US" sz="5400" dirty="0" smtClean="0">
                <a:latin typeface="Bookman Old Style" panose="02050604050505020204" pitchFamily="18" charset="0"/>
              </a:rPr>
              <a:t>Why are memories so important?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706" y="436020"/>
            <a:ext cx="9144000" cy="75402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It’s THURSDAY!!!!!  Come on in &amp; prepare to be amazed!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82635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We have done the thinking……</a:t>
            </a:r>
            <a:endParaRPr lang="en-US" sz="44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2258" r="-2774" b="24032"/>
          <a:stretch/>
        </p:blipFill>
        <p:spPr>
          <a:xfrm>
            <a:off x="5183187" y="193183"/>
            <a:ext cx="6304767" cy="5667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Now it is time to do the next two steps.  Take your worksheets and find a partner.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  Compare your notes with those of your partner.  Find out if you both selected the same things and discuss what you believe they mean.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ake time to discuss some of the things that you selected that your partner didn’t.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Finally, find the definition to three (3) of the words you did not know the meaning of.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336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Things that stand 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0635" y="3071265"/>
            <a:ext cx="2940050" cy="576262"/>
          </a:xfrm>
        </p:spPr>
        <p:txBody>
          <a:bodyPr/>
          <a:lstStyle/>
          <a:p>
            <a:pPr algn="ctr"/>
            <a:r>
              <a:rPr lang="en-US" sz="3200" dirty="0" smtClean="0"/>
              <a:t>CHEMICALS</a:t>
            </a:r>
            <a:endParaRPr lang="en-US" sz="3200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7" t="-25785" r="162" b="-24528"/>
          <a:stretch/>
        </p:blipFill>
        <p:spPr>
          <a:xfrm>
            <a:off x="1160462" y="1104900"/>
            <a:ext cx="2973387" cy="2276475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>
          <a:xfrm>
            <a:off x="1160635" y="3739216"/>
            <a:ext cx="2940050" cy="29759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Carbon tetrachloride, </a:t>
            </a:r>
            <a:r>
              <a:rPr lang="en-US" sz="1800" dirty="0" smtClean="0"/>
              <a:t>is </a:t>
            </a:r>
            <a:r>
              <a:rPr lang="en-US" sz="1800" dirty="0"/>
              <a:t>the inorganic compound with the formula CCl4. It was </a:t>
            </a:r>
            <a:r>
              <a:rPr lang="en-US" sz="1800" dirty="0" smtClean="0"/>
              <a:t>used </a:t>
            </a:r>
            <a:r>
              <a:rPr lang="en-US" sz="1800" dirty="0"/>
              <a:t>in fire extinguishers, as </a:t>
            </a:r>
            <a:r>
              <a:rPr lang="en-US" sz="1800" dirty="0" smtClean="0"/>
              <a:t>a refrigerant, </a:t>
            </a:r>
            <a:r>
              <a:rPr lang="en-US" sz="1800" dirty="0"/>
              <a:t>and as a cleaning agent. It is a </a:t>
            </a:r>
            <a:r>
              <a:rPr lang="en-US" sz="1800" dirty="0" smtClean="0"/>
              <a:t>colorless </a:t>
            </a:r>
            <a:r>
              <a:rPr lang="en-US" sz="1800" dirty="0"/>
              <a:t>liquid with a "sweet" smell that can be detected at low levels</a:t>
            </a:r>
            <a:r>
              <a:rPr lang="en-US" sz="1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hlinkClick r:id="rId3"/>
              </a:rPr>
              <a:t>Clorox uses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23120" y="3081666"/>
            <a:ext cx="2930525" cy="576262"/>
          </a:xfrm>
        </p:spPr>
        <p:txBody>
          <a:bodyPr/>
          <a:lstStyle/>
          <a:p>
            <a:pPr algn="ctr"/>
            <a:r>
              <a:rPr lang="en-US" sz="3200" dirty="0" smtClean="0"/>
              <a:t>NATURE</a:t>
            </a:r>
            <a:endParaRPr lang="en-US" sz="3200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2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4" b="10784"/>
          <a:stretch>
            <a:fillRect/>
          </a:stretch>
        </p:blipFill>
        <p:spPr>
          <a:xfrm>
            <a:off x="4422775" y="1493838"/>
            <a:ext cx="2930525" cy="1524000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>
          <a:xfrm>
            <a:off x="4423120" y="3739216"/>
            <a:ext cx="2934406" cy="297590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forsythia bush is native to several Asian countries but still grows in the U.S.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Elm trees are very popular in the U.S., often being planted along the sides of streets because they grow in a vase shape.</a:t>
            </a:r>
            <a:endParaRPr lang="en-US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674216" y="3081666"/>
            <a:ext cx="2932113" cy="576262"/>
          </a:xfrm>
        </p:spPr>
        <p:txBody>
          <a:bodyPr/>
          <a:lstStyle/>
          <a:p>
            <a:pPr algn="ctr"/>
            <a:r>
              <a:rPr lang="en-US" sz="3200" dirty="0" smtClean="0"/>
              <a:t>PEOPLE</a:t>
            </a:r>
            <a:endParaRPr lang="en-US" sz="3200" dirty="0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idx="2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70" r="-3790"/>
          <a:stretch/>
        </p:blipFill>
        <p:spPr>
          <a:xfrm>
            <a:off x="7838408" y="1493838"/>
            <a:ext cx="2639092" cy="1524000"/>
          </a:xfrm>
        </p:spPr>
      </p:pic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>
            <a:off x="7657079" y="3739216"/>
            <a:ext cx="2935997" cy="297590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Artemus</a:t>
            </a:r>
            <a:r>
              <a:rPr lang="en-US" sz="1800" dirty="0" smtClean="0"/>
              <a:t> &amp; Billie – possibly parents or grandparents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Imogene &amp; </a:t>
            </a:r>
            <a:r>
              <a:rPr lang="en-US" sz="1800" dirty="0" err="1" smtClean="0"/>
              <a:t>Alafair</a:t>
            </a:r>
            <a:r>
              <a:rPr lang="en-US" sz="1800" dirty="0" smtClean="0"/>
              <a:t> – These were ladies from here neighborhood. Imogene gave out the best Halloween treats &amp; </a:t>
            </a:r>
            <a:r>
              <a:rPr lang="en-US" sz="1800" dirty="0" err="1" smtClean="0"/>
              <a:t>Alafair</a:t>
            </a:r>
            <a:r>
              <a:rPr lang="en-US" sz="1800" dirty="0" smtClean="0"/>
              <a:t> had a beauty shop in </a:t>
            </a:r>
            <a:r>
              <a:rPr lang="en-US" sz="1800" dirty="0"/>
              <a:t>her garage. </a:t>
            </a:r>
            <a:r>
              <a:rPr lang="en-US" sz="800" dirty="0">
                <a:hlinkClick r:id="rId6"/>
              </a:rPr>
              <a:t>http://www.answers.com/Q/What_is_Imogene_in_the_poem_Where_I'm_From_by_George_Ella_Lyon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7762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0225"/>
          </a:xfrm>
        </p:spPr>
        <p:txBody>
          <a:bodyPr>
            <a:noAutofit/>
          </a:bodyPr>
          <a:lstStyle/>
          <a:p>
            <a:r>
              <a:rPr lang="en-US" sz="3600" dirty="0" smtClean="0"/>
              <a:t>Now its your turn!!!</a:t>
            </a:r>
            <a:endParaRPr lang="en-US" sz="3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0" r="833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4"/>
            <a:ext cx="3652025" cy="487362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Using the poem template, create your own poem about where you are from.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Once you have completed the template, create a rough draft according to the directions provided. </a:t>
            </a:r>
            <a:r>
              <a:rPr lang="en-US" sz="2000" dirty="0"/>
              <a:t>H</a:t>
            </a:r>
            <a:r>
              <a:rPr lang="en-US" sz="2000" dirty="0" smtClean="0"/>
              <a:t>ave a friend edit your poem for correct spelling and punctuation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When you have finished the rough draft, find pictures, word phrases, etc… in the magazines to create your pictogram that visually represents your poem.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Finally write/type a final draft of your poem.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19708"/>
            <a:ext cx="9144000" cy="458581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Warm-up questions</a:t>
            </a:r>
            <a:br>
              <a:rPr lang="en-US" sz="4400" dirty="0" smtClean="0"/>
            </a:br>
            <a: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>Discuss warm-up responses</a:t>
            </a:r>
            <a:b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</a:br>
            <a: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>Essential Question &amp; Learning Goal</a:t>
            </a:r>
            <a:b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</a:br>
            <a:r>
              <a:rPr lang="en-US" sz="4000" dirty="0" smtClean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>Imagery &amp; Figurative Language</a:t>
            </a:r>
            <a: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/>
            </a:r>
            <a:b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</a:br>
            <a: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>Read &amp; listen to "Where I’m From” Poem</a:t>
            </a:r>
            <a:b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</a:br>
            <a: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>Think, Pair, Share</a:t>
            </a:r>
            <a:b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</a:br>
            <a: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>Gathering the Essentials</a:t>
            </a:r>
            <a:b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</a:br>
            <a: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>Where Are You From?</a:t>
            </a:r>
            <a:b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</a:br>
            <a:r>
              <a:rPr lang="en-US" sz="4000" dirty="0">
                <a:gradFill flip="none" rotWithShape="1">
                  <a:gsLst>
                    <a:gs pos="32000">
                      <a:prstClr val="white">
                        <a:lumMod val="89000"/>
                      </a:prstClr>
                    </a:gs>
                    <a:gs pos="0">
                      <a:prstClr val="black">
                        <a:lumMod val="41000"/>
                        <a:lumOff val="59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8100000" scaled="1"/>
                  <a:tileRect/>
                </a:gradFill>
              </a:rPr>
              <a:t>Exit Ticket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668" y="257578"/>
            <a:ext cx="11212131" cy="1262130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/>
              <a:t>AGENDA: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1381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u="sng" dirty="0" smtClean="0"/>
              <a:t>Our Goal…….</a:t>
            </a:r>
            <a:endParaRPr lang="en-US" sz="9600" u="sng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Essential Question?</a:t>
            </a:r>
          </a:p>
          <a:p>
            <a:pPr marL="0" indent="0">
              <a:buNone/>
            </a:pPr>
            <a:r>
              <a:rPr lang="en-US" sz="4400" dirty="0" smtClean="0"/>
              <a:t>How do we measure whether life is fair or not?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Learning Goal:</a:t>
            </a:r>
          </a:p>
          <a:p>
            <a:pPr marL="0" indent="0"/>
            <a:r>
              <a:rPr lang="en-US" dirty="0" smtClean="0"/>
              <a:t>You will be able to identify as well as use imagery in your writing.</a:t>
            </a:r>
          </a:p>
          <a:p>
            <a:pPr marL="0" indent="0"/>
            <a:r>
              <a:rPr lang="en-US" dirty="0" smtClean="0"/>
              <a:t>Determine obvious &amp; hidden meaning from a text through textual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04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Form &amp; Structure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Form/ structure means the type of poem or the shape the poem takes (e.g. rhyming, repetition, etc…)</a:t>
            </a:r>
          </a:p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	haiku			acrostic</a:t>
            </a:r>
          </a:p>
          <a:p>
            <a:pPr>
              <a:buNone/>
            </a:pPr>
            <a:r>
              <a:rPr lang="en-US" dirty="0" smtClean="0"/>
              <a:t>		free verse		concrete poem</a:t>
            </a:r>
          </a:p>
          <a:p>
            <a:pPr>
              <a:buNone/>
            </a:pPr>
            <a:r>
              <a:rPr lang="en-US" dirty="0" smtClean="0"/>
              <a:t>		sonnet		ballad</a:t>
            </a:r>
          </a:p>
          <a:p>
            <a:pPr>
              <a:buNone/>
            </a:pPr>
            <a:r>
              <a:rPr lang="en-US" dirty="0" smtClean="0"/>
              <a:t>		limerick		narrative poetry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IMAGERY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Imagery</a:t>
            </a:r>
            <a:r>
              <a:rPr lang="en-US" sz="2400" b="1" dirty="0" smtClean="0"/>
              <a:t> means to use figurative language to represent objects, actions and ideas in such a way that it appeals to our physical senses.</a:t>
            </a:r>
          </a:p>
          <a:p>
            <a:pPr marL="0" indent="0">
              <a:buNone/>
            </a:pPr>
            <a:r>
              <a:rPr lang="en-US" sz="2400" i="1" u="sng" dirty="0" smtClean="0"/>
              <a:t>Examples:</a:t>
            </a:r>
          </a:p>
          <a:p>
            <a:r>
              <a:rPr lang="en-US" sz="2400" i="1" dirty="0" smtClean="0"/>
              <a:t>It </a:t>
            </a:r>
            <a:r>
              <a:rPr lang="en-US" sz="2400" i="1" dirty="0"/>
              <a:t>was dark and dim in the forest.</a:t>
            </a:r>
            <a:r>
              <a:rPr lang="en-US" sz="2400" dirty="0"/>
              <a:t> – The words “dark” and “dim” are visual images.</a:t>
            </a:r>
          </a:p>
          <a:p>
            <a:r>
              <a:rPr lang="en-US" sz="2400" i="1" dirty="0"/>
              <a:t>The children were screaming and shouting in the fields. </a:t>
            </a:r>
            <a:r>
              <a:rPr lang="en-US" sz="2400" dirty="0"/>
              <a:t>- “Screaming” and “shouting” appeal to our sense of hearing or auditory sense.</a:t>
            </a:r>
          </a:p>
          <a:p>
            <a:r>
              <a:rPr lang="en-US" sz="2400" i="1" dirty="0"/>
              <a:t>He whiffed the aroma of brewed coffee. </a:t>
            </a:r>
            <a:r>
              <a:rPr lang="en-US" sz="2400" dirty="0"/>
              <a:t>– “whiff” and “aroma” evoke our sense of smell or olfactory sense.</a:t>
            </a:r>
          </a:p>
          <a:p>
            <a:r>
              <a:rPr lang="en-US" sz="2400" i="1" dirty="0"/>
              <a:t>The girl ran her hands on a soft satin fabric. </a:t>
            </a:r>
            <a:r>
              <a:rPr lang="en-US" sz="2400" dirty="0"/>
              <a:t>– The idea of “soft” in this example appeals to our sense of touch or tactile sense.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47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FIGURATIVE LANGUAGE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i="1" u="sng" dirty="0"/>
              <a:t>Figurative language </a:t>
            </a:r>
            <a:r>
              <a:rPr lang="en-US" sz="2000" i="1" u="sng" dirty="0" smtClean="0"/>
              <a:t>uses </a:t>
            </a:r>
            <a:r>
              <a:rPr lang="en-US" sz="2000" i="1" u="sng" dirty="0"/>
              <a:t>words or expressions with a meaning that is different from the literal interpretation.</a:t>
            </a:r>
          </a:p>
          <a:p>
            <a:pPr marL="0" indent="0">
              <a:buNone/>
            </a:pPr>
            <a:r>
              <a:rPr lang="en-US" sz="2000" i="1" u="sng" dirty="0" smtClean="0"/>
              <a:t>Tools:</a:t>
            </a:r>
          </a:p>
          <a:p>
            <a:r>
              <a:rPr lang="en-US" sz="1700" dirty="0" smtClean="0"/>
              <a:t>A </a:t>
            </a:r>
            <a:r>
              <a:rPr lang="en-US" sz="1700" u="sng" dirty="0"/>
              <a:t>simile</a:t>
            </a:r>
            <a:r>
              <a:rPr lang="en-US" sz="1700" dirty="0"/>
              <a:t> uses the words “like” or “as” to compare one object or idea with another to suggest they are alike.</a:t>
            </a:r>
          </a:p>
          <a:p>
            <a:pPr marL="0" indent="0">
              <a:buNone/>
            </a:pPr>
            <a:r>
              <a:rPr lang="en-US" sz="1700" dirty="0" smtClean="0"/>
              <a:t>	Example</a:t>
            </a:r>
            <a:r>
              <a:rPr lang="en-US" sz="1700" dirty="0"/>
              <a:t>: busy as </a:t>
            </a:r>
            <a:r>
              <a:rPr lang="en-US" sz="1700" dirty="0" smtClean="0"/>
              <a:t>a bee</a:t>
            </a:r>
          </a:p>
          <a:p>
            <a:r>
              <a:rPr lang="en-US" sz="1700" dirty="0"/>
              <a:t>The </a:t>
            </a:r>
            <a:r>
              <a:rPr lang="en-US" sz="1700" u="sng" dirty="0"/>
              <a:t>metaphor</a:t>
            </a:r>
            <a:r>
              <a:rPr lang="en-US" sz="1700" dirty="0"/>
              <a:t> states a fact or draws a verbal picture by the use of comparison</a:t>
            </a:r>
            <a:r>
              <a:rPr lang="en-US" sz="1700" dirty="0" smtClean="0"/>
              <a:t>. </a:t>
            </a:r>
            <a:endParaRPr lang="en-US" sz="1700" dirty="0"/>
          </a:p>
          <a:p>
            <a:pPr marL="0" indent="0">
              <a:buNone/>
            </a:pPr>
            <a:r>
              <a:rPr lang="en-US" sz="1700" dirty="0" smtClean="0"/>
              <a:t>	Example</a:t>
            </a:r>
            <a:r>
              <a:rPr lang="en-US" sz="1700" dirty="0"/>
              <a:t>: You are what you eat</a:t>
            </a:r>
            <a:r>
              <a:rPr lang="en-US" sz="1700" dirty="0" smtClean="0"/>
              <a:t>.</a:t>
            </a:r>
          </a:p>
          <a:p>
            <a:r>
              <a:rPr lang="en-US" sz="1700" dirty="0" smtClean="0"/>
              <a:t>An </a:t>
            </a:r>
            <a:r>
              <a:rPr lang="en-US" sz="1700" u="sng" dirty="0" smtClean="0"/>
              <a:t>idiom</a:t>
            </a:r>
            <a:r>
              <a:rPr lang="en-US" sz="1700" dirty="0" smtClean="0"/>
              <a:t> is an expression </a:t>
            </a:r>
            <a:r>
              <a:rPr lang="en-US" sz="1700" dirty="0"/>
              <a:t>whose meaning is not predictable from the usual meanings of </a:t>
            </a:r>
            <a:r>
              <a:rPr lang="en-US" sz="1700" dirty="0" smtClean="0"/>
              <a:t>its elements.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Example: She kicked the bucket.</a:t>
            </a:r>
          </a:p>
          <a:p>
            <a:r>
              <a:rPr lang="en-US" sz="1700" dirty="0" smtClean="0"/>
              <a:t>A </a:t>
            </a:r>
            <a:r>
              <a:rPr lang="en-US" sz="1700" u="sng" dirty="0"/>
              <a:t>cliché</a:t>
            </a:r>
            <a:r>
              <a:rPr lang="en-US" sz="1700" dirty="0"/>
              <a:t> is an expression that has been used so often that it has become trite and sometimes boring. </a:t>
            </a:r>
          </a:p>
          <a:p>
            <a:pPr marL="0" indent="0">
              <a:buNone/>
            </a:pPr>
            <a:r>
              <a:rPr lang="en-US" sz="1700" dirty="0" smtClean="0"/>
              <a:t>	Example</a:t>
            </a:r>
            <a:r>
              <a:rPr lang="en-US" sz="1700" dirty="0"/>
              <a:t>: Many hands make light work.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Personification</a:t>
            </a:r>
            <a:r>
              <a:rPr lang="en-US" sz="1600" dirty="0" smtClean="0"/>
              <a:t> is a </a:t>
            </a:r>
            <a:r>
              <a:rPr lang="en-US" sz="1600" dirty="0"/>
              <a:t>figure of speech in which human characteristics are given to an animal or an object. </a:t>
            </a:r>
          </a:p>
          <a:p>
            <a:pPr marL="0" indent="0">
              <a:buNone/>
            </a:pPr>
            <a:r>
              <a:rPr lang="en-US" sz="1600" dirty="0" smtClean="0"/>
              <a:t>	Example</a:t>
            </a:r>
            <a:r>
              <a:rPr lang="en-US" sz="1600" dirty="0"/>
              <a:t>: My teddy bear gave me a hug</a:t>
            </a:r>
            <a:r>
              <a:rPr lang="en-US" sz="1600" dirty="0" smtClean="0"/>
              <a:t>.</a:t>
            </a:r>
          </a:p>
          <a:p>
            <a:r>
              <a:rPr lang="en-US" sz="1600" u="sng" dirty="0" smtClean="0"/>
              <a:t>Alliteration</a:t>
            </a:r>
            <a:r>
              <a:rPr lang="en-US" sz="1600" dirty="0" smtClean="0"/>
              <a:t> is the </a:t>
            </a:r>
            <a:r>
              <a:rPr lang="en-US" sz="1600" dirty="0"/>
              <a:t>repetition of the same initial letter, sound, or group of sounds in a series of words. Alliteration includes tongue twisters. </a:t>
            </a:r>
          </a:p>
          <a:p>
            <a:pPr marL="0" indent="0">
              <a:buNone/>
            </a:pPr>
            <a:r>
              <a:rPr lang="en-US" sz="1600" dirty="0" smtClean="0"/>
              <a:t>	Example</a:t>
            </a:r>
            <a:r>
              <a:rPr lang="en-US" sz="1600" dirty="0"/>
              <a:t>: She sells seashells by the seashore</a:t>
            </a:r>
            <a:r>
              <a:rPr lang="en-US" sz="1600" dirty="0" smtClean="0"/>
              <a:t>.</a:t>
            </a:r>
          </a:p>
          <a:p>
            <a:r>
              <a:rPr lang="en-US" sz="1600" u="sng" dirty="0" smtClean="0"/>
              <a:t>Onomatopoeia</a:t>
            </a:r>
            <a:r>
              <a:rPr lang="en-US" sz="1600" dirty="0" smtClean="0"/>
              <a:t> is the </a:t>
            </a:r>
            <a:r>
              <a:rPr lang="en-US" sz="1600" dirty="0"/>
              <a:t>use of a word to describe or imitate a natural sound or the sound made by an object or an action. </a:t>
            </a:r>
          </a:p>
          <a:p>
            <a:pPr marL="0" indent="0">
              <a:buNone/>
            </a:pPr>
            <a:r>
              <a:rPr lang="en-US" sz="1600" dirty="0" smtClean="0"/>
              <a:t>	Example</a:t>
            </a:r>
            <a:r>
              <a:rPr lang="en-US" sz="1600" dirty="0"/>
              <a:t>: snap crackle pop </a:t>
            </a:r>
            <a:endParaRPr lang="en-US" sz="1600" dirty="0" smtClean="0"/>
          </a:p>
          <a:p>
            <a:r>
              <a:rPr lang="en-US" sz="1600" u="sng" dirty="0" smtClean="0"/>
              <a:t>Hyperbole</a:t>
            </a:r>
            <a:r>
              <a:rPr lang="en-US" sz="1600" dirty="0" smtClean="0"/>
              <a:t> is an </a:t>
            </a:r>
            <a:r>
              <a:rPr lang="en-US" sz="1600" dirty="0"/>
              <a:t>exaggeration that is so dramatic that no one would believe the statement is true. Tall tales are hyperboles.</a:t>
            </a:r>
          </a:p>
          <a:p>
            <a:pPr marL="0" indent="0">
              <a:buNone/>
            </a:pPr>
            <a:r>
              <a:rPr lang="en-US" sz="1600" dirty="0" smtClean="0"/>
              <a:t>	Example</a:t>
            </a:r>
            <a:r>
              <a:rPr lang="en-US" sz="1600" dirty="0"/>
              <a:t>: He was so hungry, he ate that whole </a:t>
            </a:r>
            <a:r>
              <a:rPr lang="en-US" sz="1600" dirty="0" smtClean="0"/>
              <a:t>		cornfield </a:t>
            </a:r>
            <a:r>
              <a:rPr lang="en-US" sz="1600" dirty="0"/>
              <a:t>for lunch, stalks and all.</a:t>
            </a:r>
          </a:p>
        </p:txBody>
      </p:sp>
    </p:spTree>
    <p:extLst>
      <p:ext uri="{BB962C8B-B14F-4D97-AF65-F5344CB8AC3E}">
        <p14:creationId xmlns:p14="http://schemas.microsoft.com/office/powerpoint/2010/main" val="363249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How to Annotate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dirty="0" smtClean="0"/>
              <a:t>1.</a:t>
            </a:r>
            <a:r>
              <a:rPr lang="en-US" sz="3900" b="1" dirty="0" smtClean="0"/>
              <a:t>Read the title and predict.</a:t>
            </a:r>
            <a:endParaRPr lang="en-US" sz="3900" dirty="0" smtClean="0"/>
          </a:p>
          <a:p>
            <a:r>
              <a:rPr lang="en-US" sz="3900" dirty="0" smtClean="0"/>
              <a:t>2.</a:t>
            </a:r>
            <a:r>
              <a:rPr lang="en-US" sz="3900" b="1" dirty="0" smtClean="0"/>
              <a:t>Circle or underline any unknown words.</a:t>
            </a:r>
            <a:endParaRPr lang="en-US" sz="3900" dirty="0" smtClean="0"/>
          </a:p>
          <a:p>
            <a:r>
              <a:rPr lang="en-US" sz="3900" dirty="0" smtClean="0"/>
              <a:t>3.</a:t>
            </a:r>
            <a:r>
              <a:rPr lang="en-US" sz="3900" b="1" dirty="0" smtClean="0"/>
              <a:t>Summarize every paragraph/stanza.</a:t>
            </a:r>
            <a:endParaRPr lang="en-US" sz="3900" dirty="0" smtClean="0"/>
          </a:p>
          <a:p>
            <a:r>
              <a:rPr lang="en-US" sz="3900" dirty="0" smtClean="0"/>
              <a:t>4.</a:t>
            </a:r>
            <a:r>
              <a:rPr lang="en-US" sz="3900" b="1" dirty="0" smtClean="0"/>
              <a:t>Read all subtitles/footnotes.</a:t>
            </a:r>
            <a:endParaRPr lang="en-US" sz="3900" dirty="0" smtClean="0"/>
          </a:p>
          <a:p>
            <a:r>
              <a:rPr lang="en-US" sz="3900" dirty="0" smtClean="0"/>
              <a:t>5.</a:t>
            </a:r>
            <a:r>
              <a:rPr lang="en-US" sz="3900" b="1" dirty="0" smtClean="0"/>
              <a:t>State the main idea.</a:t>
            </a:r>
            <a:endParaRPr lang="en-US" sz="3900" dirty="0" smtClean="0"/>
          </a:p>
          <a:p>
            <a:pPr>
              <a:buNone/>
            </a:pPr>
            <a:r>
              <a:rPr lang="en-US" sz="3900" b="1" dirty="0" smtClean="0"/>
              <a:t>		</a:t>
            </a:r>
            <a:r>
              <a:rPr lang="en-US" sz="3900" b="1" dirty="0" smtClean="0">
                <a:sym typeface="Wingdings" pitchFamily="2" charset="2"/>
              </a:rPr>
              <a:t></a:t>
            </a:r>
            <a:r>
              <a:rPr lang="en-US" sz="3900" b="1" dirty="0" smtClean="0"/>
              <a:t>	Highlight or place an asterisk  by</a:t>
            </a:r>
          </a:p>
          <a:p>
            <a:pPr>
              <a:buNone/>
            </a:pPr>
            <a:r>
              <a:rPr lang="en-US" sz="3900" b="1" dirty="0" smtClean="0"/>
              <a:t>			lines/phrases/words that support </a:t>
            </a:r>
          </a:p>
          <a:p>
            <a:pPr>
              <a:buNone/>
            </a:pPr>
            <a:r>
              <a:rPr lang="en-US" sz="3900" b="1" dirty="0" smtClean="0"/>
              <a:t>			the main idea.</a:t>
            </a:r>
          </a:p>
          <a:p>
            <a:pPr>
              <a:buNone/>
            </a:pPr>
            <a:r>
              <a:rPr lang="en-US" sz="3900" dirty="0" smtClean="0">
                <a:hlinkClick r:id="rId2"/>
              </a:rPr>
              <a:t>https://www.youtube.com/watch?v=zy45es1HyO0</a:t>
            </a:r>
            <a:endParaRPr lang="en-US" sz="3900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100" y="1416676"/>
            <a:ext cx="9143999" cy="5331854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While you are</a:t>
            </a:r>
            <a:br>
              <a:rPr lang="en-US" sz="8000" dirty="0" smtClean="0"/>
            </a:br>
            <a:r>
              <a:rPr lang="en-US" sz="8000" dirty="0" smtClean="0"/>
              <a:t>reading &amp; listening, </a:t>
            </a:r>
            <a:br>
              <a:rPr lang="en-US" sz="8000" dirty="0" smtClean="0"/>
            </a:br>
            <a:r>
              <a:rPr lang="en-US" sz="8000" dirty="0" smtClean="0"/>
              <a:t>annotate new words</a:t>
            </a:r>
            <a:br>
              <a:rPr lang="en-US" sz="8000" dirty="0" smtClean="0"/>
            </a:br>
            <a:r>
              <a:rPr lang="en-US" sz="8000" dirty="0" smtClean="0"/>
              <a:t>and phrases for discussion.</a:t>
            </a:r>
            <a:endParaRPr lang="en-US" sz="8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965100" y="410262"/>
            <a:ext cx="9144000" cy="1006414"/>
          </a:xfrm>
        </p:spPr>
        <p:txBody>
          <a:bodyPr>
            <a:noAutofit/>
          </a:bodyPr>
          <a:lstStyle/>
          <a:p>
            <a:pPr algn="ctr"/>
            <a:r>
              <a:rPr lang="en-US" sz="6600" u="sng" dirty="0" smtClean="0"/>
              <a:t>Let’s Break This Down….</a:t>
            </a:r>
            <a:endParaRPr lang="en-US" sz="6600" u="sng" dirty="0"/>
          </a:p>
        </p:txBody>
      </p:sp>
    </p:spTree>
    <p:extLst>
      <p:ext uri="{BB962C8B-B14F-4D97-AF65-F5344CB8AC3E}">
        <p14:creationId xmlns:p14="http://schemas.microsoft.com/office/powerpoint/2010/main" val="215370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 will now read &amp; listen to the poem.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http://www.georgeellalyon.com/where.html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397025" y="1532586"/>
            <a:ext cx="1854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Where Mr. Torr</a:t>
            </a:r>
          </a:p>
          <a:p>
            <a:pPr algn="ctr"/>
            <a:r>
              <a:rPr lang="en-US" sz="3200" dirty="0"/>
              <a:t>g</a:t>
            </a:r>
            <a:r>
              <a:rPr lang="en-US" sz="3200" dirty="0" smtClean="0"/>
              <a:t>rew up.</a:t>
            </a:r>
            <a:endParaRPr lang="en-US" sz="320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8" b="25128"/>
          <a:stretch>
            <a:fillRect/>
          </a:stretch>
        </p:blipFill>
        <p:spPr>
          <a:xfrm>
            <a:off x="838200" y="295758"/>
            <a:ext cx="10515600" cy="4110038"/>
          </a:xfrm>
        </p:spPr>
      </p:pic>
      <p:sp>
        <p:nvSpPr>
          <p:cNvPr id="10" name="TextBox 9"/>
          <p:cNvSpPr txBox="1"/>
          <p:nvPr/>
        </p:nvSpPr>
        <p:spPr>
          <a:xfrm>
            <a:off x="6877318" y="3131497"/>
            <a:ext cx="2073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Where Mr. Torr</a:t>
            </a:r>
          </a:p>
          <a:p>
            <a:pPr algn="ctr"/>
            <a:r>
              <a:rPr lang="en-US" sz="2400" dirty="0"/>
              <a:t>g</a:t>
            </a:r>
            <a:r>
              <a:rPr lang="en-US" sz="2400" dirty="0" smtClean="0"/>
              <a:t>rew up.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8075054" y="1152950"/>
            <a:ext cx="128789" cy="1963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88972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2140</TotalTime>
  <Words>575</Words>
  <Application>Microsoft Office PowerPoint</Application>
  <PresentationFormat>Custom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Depth</vt:lpstr>
      <vt:lpstr>Warm-Up Questions: What are some factors that have led to you being here right now?   Why are memories so important?</vt:lpstr>
      <vt:lpstr>Warm-up questions Discuss warm-up responses Essential Question &amp; Learning Goal Imagery &amp; Figurative Language Read &amp; listen to "Where I’m From” Poem Think, Pair, Share Gathering the Essentials Where Are You From? Exit Ticket </vt:lpstr>
      <vt:lpstr>Our Goal…….</vt:lpstr>
      <vt:lpstr>Form &amp; Structure</vt:lpstr>
      <vt:lpstr>IMAGERY</vt:lpstr>
      <vt:lpstr>FIGURATIVE LANGUAGE</vt:lpstr>
      <vt:lpstr>How to Annotate</vt:lpstr>
      <vt:lpstr>While you are reading &amp; listening,  annotate new words and phrases for discussion.</vt:lpstr>
      <vt:lpstr>We will now read &amp; listen to the poem.</vt:lpstr>
      <vt:lpstr>We have done the thinking……</vt:lpstr>
      <vt:lpstr>Things that stand out</vt:lpstr>
      <vt:lpstr>Now its your turn!!!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Question: W</dc:title>
  <dc:creator>christopher torr</dc:creator>
  <cp:lastModifiedBy>Krystal Fish</cp:lastModifiedBy>
  <cp:revision>38</cp:revision>
  <dcterms:created xsi:type="dcterms:W3CDTF">2014-08-31T01:21:28Z</dcterms:created>
  <dcterms:modified xsi:type="dcterms:W3CDTF">2014-09-03T18:36:20Z</dcterms:modified>
</cp:coreProperties>
</file>