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56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B9DF2-5106-4AF0-87CB-BFAC1CB7CC98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521B-B377-45EC-BFCF-635F52B62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B9DF2-5106-4AF0-87CB-BFAC1CB7CC98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521B-B377-45EC-BFCF-635F52B62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B9DF2-5106-4AF0-87CB-BFAC1CB7CC98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521B-B377-45EC-BFCF-635F52B62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B9DF2-5106-4AF0-87CB-BFAC1CB7CC98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521B-B377-45EC-BFCF-635F52B62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B9DF2-5106-4AF0-87CB-BFAC1CB7CC98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521B-B377-45EC-BFCF-635F52B62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B9DF2-5106-4AF0-87CB-BFAC1CB7CC98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521B-B377-45EC-BFCF-635F52B62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B9DF2-5106-4AF0-87CB-BFAC1CB7CC98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521B-B377-45EC-BFCF-635F52B62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B9DF2-5106-4AF0-87CB-BFAC1CB7CC98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521B-B377-45EC-BFCF-635F52B62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B9DF2-5106-4AF0-87CB-BFAC1CB7CC98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521B-B377-45EC-BFCF-635F52B62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B9DF2-5106-4AF0-87CB-BFAC1CB7CC98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521B-B377-45EC-BFCF-635F52B62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B9DF2-5106-4AF0-87CB-BFAC1CB7CC98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521B-B377-45EC-BFCF-635F52B62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B9DF2-5106-4AF0-87CB-BFAC1CB7CC98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8521B-B377-45EC-BFCF-635F52B62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nellen.com/cybereng/poetry/summer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Summ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en-US" sz="6000" b="1" dirty="0" smtClean="0">
                <a:latin typeface="Blue Highway D Type" pitchFamily="2" charset="0"/>
              </a:rPr>
              <a:t>HAPPY TUESDAY!! – 9/2/2014</a:t>
            </a:r>
            <a:endParaRPr lang="en-US" sz="6000" b="1" dirty="0">
              <a:latin typeface="Blue Highway D Typ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638800"/>
          </a:xfrm>
          <a:solidFill>
            <a:schemeClr val="bg2">
              <a:lumMod val="50000"/>
              <a:alpha val="40000"/>
            </a:schemeClr>
          </a:solidFill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b="1" dirty="0" smtClean="0">
                <a:latin typeface="Arial Rounded MT Bold" pitchFamily="34" charset="0"/>
              </a:rPr>
              <a:t>Bell Ringer: Life Is Not Fair Introduction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atin typeface="Arial Rounded MT Bold" pitchFamily="34" charset="0"/>
              </a:rPr>
              <a:t>SSR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atin typeface="Arial Rounded MT Bold" pitchFamily="34" charset="0"/>
              </a:rPr>
              <a:t>Record New Vocabulary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atin typeface="Arial Rounded MT Bold" pitchFamily="34" charset="0"/>
              </a:rPr>
              <a:t>Read “The Sun Goes Down on Summer”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atin typeface="Arial Rounded MT Bold" pitchFamily="34" charset="0"/>
              </a:rPr>
              <a:t>Pair Share 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atin typeface="Arial Rounded MT Bold" pitchFamily="34" charset="0"/>
              </a:rPr>
              <a:t>Group Wrap-Up/Reflection</a:t>
            </a:r>
          </a:p>
          <a:p>
            <a:pPr marL="514350" indent="-514350">
              <a:buNone/>
            </a:pPr>
            <a:endParaRPr lang="en-US" sz="1700" b="1" dirty="0" smtClean="0">
              <a:latin typeface="Arial Rounded MT Bold" pitchFamily="34" charset="0"/>
            </a:endParaRPr>
          </a:p>
          <a:p>
            <a:pPr marL="514350" indent="-514350">
              <a:buNone/>
            </a:pPr>
            <a:r>
              <a:rPr lang="en-US" b="1" u="sng" dirty="0" smtClean="0">
                <a:latin typeface="Arial Rounded MT Bold" pitchFamily="34" charset="0"/>
              </a:rPr>
              <a:t>Essential Question: </a:t>
            </a:r>
            <a:r>
              <a:rPr lang="en-US" dirty="0" smtClean="0">
                <a:latin typeface="Arial Rounded MT Bold" pitchFamily="34" charset="0"/>
              </a:rPr>
              <a:t>How do we measure whether life is fair or not? </a:t>
            </a:r>
          </a:p>
          <a:p>
            <a:pPr marL="514350" indent="-514350">
              <a:buNone/>
            </a:pPr>
            <a:r>
              <a:rPr lang="en-US" b="1" u="sng" dirty="0" smtClean="0">
                <a:latin typeface="Arial Rounded MT Bold" pitchFamily="34" charset="0"/>
              </a:rPr>
              <a:t>Learning Objective:</a:t>
            </a:r>
            <a:r>
              <a:rPr lang="en-US" dirty="0" smtClean="0">
                <a:latin typeface="Arial Rounded MT Bold" pitchFamily="34" charset="0"/>
              </a:rPr>
              <a:t> Students are able to determine obvious and hidden meaning from a text through textual analysis. </a:t>
            </a:r>
          </a:p>
          <a:p>
            <a:pPr marL="514350" indent="-514350">
              <a:buNone/>
            </a:pP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3" descr="Summ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en-US" sz="6000" b="1" dirty="0" smtClean="0">
                <a:latin typeface="Blue Highway D Type" pitchFamily="2" charset="0"/>
              </a:rPr>
              <a:t>BELL RINGER</a:t>
            </a:r>
            <a:endParaRPr lang="en-US" sz="6000" b="1" dirty="0">
              <a:latin typeface="Blue Highway D Type" pitchFamily="2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5029200"/>
          <a:ext cx="8001000" cy="160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5317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 Rounded MT Bold" pitchFamily="34" charset="0"/>
                        </a:rPr>
                        <a:t>FAIR</a:t>
                      </a:r>
                      <a:r>
                        <a:rPr lang="en-US" sz="3600" baseline="0" dirty="0" smtClean="0">
                          <a:latin typeface="Arial Rounded MT Bold" pitchFamily="34" charset="0"/>
                        </a:rPr>
                        <a:t> 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 Rounded MT Bold" pitchFamily="34" charset="0"/>
                        </a:rPr>
                        <a:t>UNFAIR</a:t>
                      </a:r>
                      <a:r>
                        <a:rPr lang="en-US" sz="3600" baseline="0" dirty="0" smtClean="0">
                          <a:latin typeface="Arial Rounded MT Bold" pitchFamily="34" charset="0"/>
                        </a:rPr>
                        <a:t> 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964456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Arial Rounded MT Bold" pitchFamily="34" charset="0"/>
                        </a:rPr>
                        <a:t>Parent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Arial Rounded MT Bold" pitchFamily="34" charset="0"/>
                        </a:rPr>
                        <a:t>Police Officer</a:t>
                      </a:r>
                      <a:r>
                        <a:rPr lang="en-US" sz="3600" baseline="0" dirty="0" smtClean="0">
                          <a:latin typeface="Arial Rounded MT Bold" pitchFamily="34" charset="0"/>
                        </a:rPr>
                        <a:t> 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1066800"/>
            <a:ext cx="8305800" cy="3754874"/>
          </a:xfrm>
          <a:prstGeom prst="rect">
            <a:avLst/>
          </a:prstGeom>
          <a:solidFill>
            <a:schemeClr val="bg2">
              <a:lumMod val="50000"/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 Rounded MT Bold" pitchFamily="34" charset="0"/>
              </a:rPr>
              <a:t>Place </a:t>
            </a:r>
            <a:r>
              <a:rPr lang="en-US" sz="3200" b="1" dirty="0">
                <a:latin typeface="Arial Rounded MT Bold" pitchFamily="34" charset="0"/>
              </a:rPr>
              <a:t> </a:t>
            </a:r>
            <a:r>
              <a:rPr lang="en-US" sz="3200" b="1" dirty="0" smtClean="0">
                <a:latin typeface="Arial Rounded MT Bold" pitchFamily="34" charset="0"/>
              </a:rPr>
              <a:t>the words below in the column where you believe they belong. Based on your classifications, what does it mean to be “fair” or “unfair”? </a:t>
            </a:r>
          </a:p>
          <a:p>
            <a:endParaRPr lang="en-US" sz="1400" b="1" dirty="0" smtClean="0">
              <a:latin typeface="Arial Rounded MT Bold" pitchFamily="34" charset="0"/>
            </a:endParaRPr>
          </a:p>
          <a:p>
            <a:r>
              <a:rPr lang="en-US" sz="3200" b="1" dirty="0" smtClean="0">
                <a:latin typeface="Arial Rounded MT Bold" pitchFamily="34" charset="0"/>
              </a:rPr>
              <a:t>Parent		Teacher	    	Referee 	Friend	Lawyer 	Judge 	Media Police Officer 	Sibling		Coach</a:t>
            </a:r>
            <a:endParaRPr lang="en-US" sz="3200" b="1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Summ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Blue Highway D Type" pitchFamily="2" charset="0"/>
              </a:rPr>
              <a:t>Vocabulary </a:t>
            </a:r>
            <a:endParaRPr lang="en-US" sz="6000" b="1" dirty="0">
              <a:latin typeface="Blue Highway D Typ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638800"/>
          </a:xfrm>
          <a:solidFill>
            <a:schemeClr val="bg2">
              <a:lumMod val="50000"/>
              <a:alpha val="40000"/>
            </a:schemeClr>
          </a:solidFill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600" b="1" u="sng" dirty="0">
                <a:latin typeface="Arial Rounded MT Bold" pitchFamily="34" charset="0"/>
              </a:rPr>
              <a:t>Poetry</a:t>
            </a:r>
            <a:r>
              <a:rPr lang="en-US" sz="3600" dirty="0">
                <a:latin typeface="Arial Rounded MT Bold" pitchFamily="34" charset="0"/>
              </a:rPr>
              <a:t> – written or spoken rhythm that expresses beautiful, imaginative, or elevated thought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b="1" u="sng" dirty="0">
                <a:latin typeface="Arial Rounded MT Bold" pitchFamily="34" charset="0"/>
              </a:rPr>
              <a:t>Verse</a:t>
            </a:r>
            <a:r>
              <a:rPr lang="en-US" sz="3600" dirty="0">
                <a:latin typeface="Arial Rounded MT Bold" pitchFamily="34" charset="0"/>
              </a:rPr>
              <a:t> – a line in a poem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b="1" u="sng" dirty="0">
                <a:latin typeface="Arial Rounded MT Bold" pitchFamily="34" charset="0"/>
              </a:rPr>
              <a:t>Heap</a:t>
            </a:r>
            <a:r>
              <a:rPr lang="en-US" sz="3600" dirty="0">
                <a:latin typeface="Arial Rounded MT Bold" pitchFamily="34" charset="0"/>
              </a:rPr>
              <a:t> – a great quantity or number; a pile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b="1" u="sng" dirty="0">
                <a:latin typeface="Arial Rounded MT Bold" pitchFamily="34" charset="0"/>
              </a:rPr>
              <a:t>Form/Structure</a:t>
            </a:r>
            <a:r>
              <a:rPr lang="en-US" sz="3600" dirty="0">
                <a:latin typeface="Arial Rounded MT Bold" pitchFamily="34" charset="0"/>
              </a:rPr>
              <a:t> – type of poem or the shape the poem takes (e.g. rhyming, repetition, etc…)</a:t>
            </a:r>
          </a:p>
          <a:p>
            <a:pPr>
              <a:buNone/>
            </a:pPr>
            <a:endParaRPr lang="en-US" sz="36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Summ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Blue Highway D Type" pitchFamily="2" charset="0"/>
              </a:rPr>
              <a:t>Vocabulary </a:t>
            </a:r>
            <a:endParaRPr lang="en-US" sz="6000" b="1" dirty="0">
              <a:latin typeface="Blue Highway D Typ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181600"/>
          </a:xfrm>
          <a:solidFill>
            <a:schemeClr val="bg2">
              <a:lumMod val="50000"/>
              <a:alpha val="40000"/>
            </a:schemeClr>
          </a:solidFill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sz="3600" b="1" dirty="0">
                <a:latin typeface="Arial Rounded MT Bold" pitchFamily="34" charset="0"/>
              </a:rPr>
              <a:t>5</a:t>
            </a:r>
            <a:r>
              <a:rPr lang="en-US" sz="3600" b="1" dirty="0" smtClean="0">
                <a:latin typeface="Arial Rounded MT Bold" pitchFamily="34" charset="0"/>
              </a:rPr>
              <a:t>. </a:t>
            </a:r>
            <a:r>
              <a:rPr lang="en-US" sz="3600" b="1" u="sng" dirty="0" smtClean="0">
                <a:latin typeface="Arial Rounded MT Bold" pitchFamily="34" charset="0"/>
              </a:rPr>
              <a:t>Analyze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>
                <a:latin typeface="Arial Rounded MT Bold" pitchFamily="34" charset="0"/>
              </a:rPr>
              <a:t>– to examine carefully to bring out the critical elements; give the idea </a:t>
            </a:r>
            <a:r>
              <a:rPr lang="en-US" sz="3600" dirty="0" smtClean="0">
                <a:latin typeface="Arial Rounded MT Bold" pitchFamily="34" charset="0"/>
              </a:rPr>
              <a:t>of</a:t>
            </a:r>
          </a:p>
          <a:p>
            <a:pPr lvl="0">
              <a:buNone/>
            </a:pPr>
            <a:endParaRPr lang="en-US" sz="1800" dirty="0">
              <a:latin typeface="Arial Rounded MT Bold" pitchFamily="34" charset="0"/>
            </a:endParaRPr>
          </a:p>
          <a:p>
            <a:pPr lvl="0">
              <a:buNone/>
            </a:pPr>
            <a:r>
              <a:rPr lang="en-US" sz="3600" b="1" dirty="0">
                <a:latin typeface="Arial Rounded MT Bold" pitchFamily="34" charset="0"/>
              </a:rPr>
              <a:t>6</a:t>
            </a:r>
            <a:r>
              <a:rPr lang="en-US" sz="3600" b="1" dirty="0" smtClean="0">
                <a:latin typeface="Arial Rounded MT Bold" pitchFamily="34" charset="0"/>
              </a:rPr>
              <a:t>. </a:t>
            </a:r>
            <a:r>
              <a:rPr lang="en-US" sz="3600" b="1" u="sng" dirty="0" smtClean="0">
                <a:latin typeface="Arial Rounded MT Bold" pitchFamily="34" charset="0"/>
              </a:rPr>
              <a:t>Auger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>
                <a:latin typeface="Arial Rounded MT Bold" pitchFamily="34" charset="0"/>
              </a:rPr>
              <a:t>– a boring </a:t>
            </a:r>
            <a:r>
              <a:rPr lang="en-US" sz="3600" dirty="0" smtClean="0">
                <a:latin typeface="Arial Rounded MT Bold" pitchFamily="34" charset="0"/>
              </a:rPr>
              <a:t>tool</a:t>
            </a:r>
          </a:p>
          <a:p>
            <a:pPr lvl="0">
              <a:buNone/>
            </a:pPr>
            <a:endParaRPr lang="en-US" sz="2400" dirty="0">
              <a:latin typeface="Arial Rounded MT Bold" pitchFamily="34" charset="0"/>
            </a:endParaRPr>
          </a:p>
          <a:p>
            <a:pPr lvl="0">
              <a:buNone/>
            </a:pPr>
            <a:r>
              <a:rPr lang="en-US" sz="3600" b="1" dirty="0">
                <a:latin typeface="Arial Rounded MT Bold" pitchFamily="34" charset="0"/>
              </a:rPr>
              <a:t>7</a:t>
            </a:r>
            <a:r>
              <a:rPr lang="en-US" sz="3600" b="1" dirty="0" smtClean="0">
                <a:latin typeface="Arial Rounded MT Bold" pitchFamily="34" charset="0"/>
              </a:rPr>
              <a:t>. </a:t>
            </a:r>
            <a:r>
              <a:rPr lang="en-US" sz="3600" b="1" u="sng" dirty="0" smtClean="0">
                <a:latin typeface="Arial Rounded MT Bold" pitchFamily="34" charset="0"/>
              </a:rPr>
              <a:t>Stanza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>
                <a:latin typeface="Arial Rounded MT Bold" pitchFamily="34" charset="0"/>
              </a:rPr>
              <a:t>– a group of lines in a poem that are usually similar in length and pattern and are separated by spaces</a:t>
            </a:r>
          </a:p>
          <a:p>
            <a:pPr>
              <a:buNone/>
            </a:pPr>
            <a:endParaRPr lang="en-US" sz="36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Summ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Blue Highway D Type" pitchFamily="2" charset="0"/>
              </a:rPr>
              <a:t>Vocabulary </a:t>
            </a:r>
            <a:endParaRPr lang="en-US" sz="6000" b="1" dirty="0">
              <a:latin typeface="Blue Highway D Typ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135563"/>
          </a:xfrm>
          <a:solidFill>
            <a:schemeClr val="bg2">
              <a:lumMod val="50000"/>
              <a:alpha val="40000"/>
            </a:schemeClr>
          </a:solidFill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3600" b="1" dirty="0" smtClean="0">
                <a:latin typeface="Arial Rounded MT Bold" pitchFamily="34" charset="0"/>
              </a:rPr>
              <a:t>8. </a:t>
            </a:r>
            <a:r>
              <a:rPr lang="en-US" sz="3600" b="1" u="sng" dirty="0" smtClean="0">
                <a:latin typeface="Arial Rounded MT Bold" pitchFamily="34" charset="0"/>
              </a:rPr>
              <a:t>Headlong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>
                <a:latin typeface="Arial Rounded MT Bold" pitchFamily="34" charset="0"/>
              </a:rPr>
              <a:t>– without delay; </a:t>
            </a:r>
            <a:r>
              <a:rPr lang="en-US" sz="3600" dirty="0" smtClean="0">
                <a:latin typeface="Arial Rounded MT Bold" pitchFamily="34" charset="0"/>
              </a:rPr>
              <a:t>hastily</a:t>
            </a:r>
          </a:p>
          <a:p>
            <a:pPr lvl="0">
              <a:buNone/>
            </a:pPr>
            <a:endParaRPr lang="en-US" sz="3600" dirty="0">
              <a:latin typeface="Arial Rounded MT Bold" pitchFamily="34" charset="0"/>
            </a:endParaRPr>
          </a:p>
          <a:p>
            <a:pPr lvl="0">
              <a:buNone/>
            </a:pPr>
            <a:r>
              <a:rPr lang="en-US" sz="3600" b="1" dirty="0" smtClean="0">
                <a:latin typeface="Arial Rounded MT Bold" pitchFamily="34" charset="0"/>
              </a:rPr>
              <a:t>9. </a:t>
            </a:r>
            <a:r>
              <a:rPr lang="en-US" sz="3600" b="1" u="sng" dirty="0" smtClean="0">
                <a:latin typeface="Arial Rounded MT Bold" pitchFamily="34" charset="0"/>
              </a:rPr>
              <a:t>Glistening</a:t>
            </a:r>
            <a:r>
              <a:rPr lang="en-US" sz="3600" dirty="0" smtClean="0">
                <a:latin typeface="Arial Rounded MT Bold" pitchFamily="34" charset="0"/>
              </a:rPr>
              <a:t> – a sparkling shine</a:t>
            </a:r>
          </a:p>
          <a:p>
            <a:pPr lvl="0">
              <a:buNone/>
            </a:pPr>
            <a:endParaRPr lang="en-US" sz="3600" dirty="0" smtClean="0">
              <a:latin typeface="Arial Rounded MT Bold" pitchFamily="34" charset="0"/>
            </a:endParaRPr>
          </a:p>
          <a:p>
            <a:pPr lvl="0">
              <a:buNone/>
            </a:pPr>
            <a:r>
              <a:rPr lang="en-US" sz="3600" b="1" dirty="0" smtClean="0">
                <a:latin typeface="Arial Rounded MT Bold" pitchFamily="34" charset="0"/>
              </a:rPr>
              <a:t>10. </a:t>
            </a:r>
            <a:r>
              <a:rPr lang="en-US" sz="3600" b="1" u="sng" dirty="0" smtClean="0">
                <a:latin typeface="Arial Rounded MT Bold" pitchFamily="34" charset="0"/>
              </a:rPr>
              <a:t>Speaker</a:t>
            </a:r>
            <a:r>
              <a:rPr lang="en-US" sz="3600" dirty="0" smtClean="0">
                <a:latin typeface="Arial Rounded MT Bold" pitchFamily="34" charset="0"/>
              </a:rPr>
              <a:t> – person assumed to be speaking in the poem </a:t>
            </a:r>
          </a:p>
          <a:p>
            <a:pPr>
              <a:buNone/>
            </a:pPr>
            <a:endParaRPr lang="en-US" sz="36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3" descr="Summ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838200"/>
          </a:xfrm>
          <a:noFill/>
        </p:spPr>
        <p:txBody>
          <a:bodyPr>
            <a:noAutofit/>
          </a:bodyPr>
          <a:lstStyle/>
          <a:p>
            <a:r>
              <a:rPr lang="en-US" sz="3700" b="1" dirty="0" smtClean="0">
                <a:latin typeface="Blue Highway D Type" pitchFamily="2" charset="0"/>
              </a:rPr>
              <a:t>“The Sun Goes Down on Summer” by Steve </a:t>
            </a:r>
            <a:r>
              <a:rPr lang="en-US" sz="3700" b="1" dirty="0" err="1" smtClean="0">
                <a:latin typeface="Blue Highway D Type" pitchFamily="2" charset="0"/>
              </a:rPr>
              <a:t>Lawhead</a:t>
            </a:r>
            <a:endParaRPr lang="en-US" sz="3700" b="1" dirty="0">
              <a:latin typeface="Blue Highway D Type" pitchFamily="2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486400"/>
          </a:xfrm>
          <a:solidFill>
            <a:schemeClr val="bg2">
              <a:lumMod val="75000"/>
              <a:alpha val="39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3400" b="1" u="sng" dirty="0" smtClean="0">
                <a:latin typeface="Arial Rounded MT Bold" pitchFamily="34" charset="0"/>
              </a:rPr>
              <a:t>First Time: </a:t>
            </a:r>
            <a:r>
              <a:rPr lang="en-US" sz="3400" dirty="0" smtClean="0">
                <a:latin typeface="Arial Rounded MT Bold" pitchFamily="34" charset="0"/>
              </a:rPr>
              <a:t>Read “The Sun Goes Down on Summer” silently by yourself. </a:t>
            </a:r>
            <a:endParaRPr lang="en-US" sz="3400" dirty="0">
              <a:latin typeface="Arial Rounded MT Bold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 Rounded MT Bold" pitchFamily="34" charset="0"/>
                <a:hlinkClick r:id="rId3"/>
              </a:rPr>
              <a:t>http://www.tnellen.com/cybereng/poetry/summer.html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</a:p>
          <a:p>
            <a:pPr>
              <a:buNone/>
            </a:pPr>
            <a:r>
              <a:rPr lang="en-US" sz="3400" b="1" u="sng" dirty="0" smtClean="0">
                <a:latin typeface="Arial Rounded MT Bold" pitchFamily="34" charset="0"/>
              </a:rPr>
              <a:t>Second Time: </a:t>
            </a:r>
            <a:r>
              <a:rPr lang="en-US" sz="3400" dirty="0" smtClean="0">
                <a:latin typeface="Arial Rounded MT Bold" pitchFamily="34" charset="0"/>
              </a:rPr>
              <a:t>Read the poem again AND highlight/underline AT LEAST TWO verses that resonate with you or relate to you personally. </a:t>
            </a:r>
          </a:p>
          <a:p>
            <a:pPr>
              <a:buNone/>
            </a:pPr>
            <a:r>
              <a:rPr lang="en-US" sz="3400" b="1" u="sng" dirty="0" smtClean="0">
                <a:latin typeface="Arial Rounded MT Bold" pitchFamily="34" charset="0"/>
              </a:rPr>
              <a:t>Third Time: </a:t>
            </a:r>
            <a:r>
              <a:rPr lang="en-US" sz="3400" dirty="0" smtClean="0">
                <a:latin typeface="Arial Rounded MT Bold" pitchFamily="34" charset="0"/>
              </a:rPr>
              <a:t>Listen while I read the poem and highlight/underline another verse that resonates with you. </a:t>
            </a:r>
            <a:endParaRPr lang="en-US" sz="3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mm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1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Blue Highway D Type" pitchFamily="2" charset="0"/>
              </a:rPr>
              <a:t>Pair Share and Group Wrap-Up</a:t>
            </a:r>
            <a:endParaRPr lang="en-US" sz="4800" b="1" dirty="0">
              <a:latin typeface="Blue Highway D Type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371600"/>
            <a:ext cx="8534400" cy="5078313"/>
          </a:xfrm>
          <a:prstGeom prst="rect">
            <a:avLst/>
          </a:prstGeom>
          <a:solidFill>
            <a:schemeClr val="bg2">
              <a:lumMod val="75000"/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Rounded MT Bold" pitchFamily="34" charset="0"/>
              </a:rPr>
              <a:t>Pair up with someone sitting next to you and do the following:</a:t>
            </a:r>
          </a:p>
          <a:p>
            <a:pPr lvl="1">
              <a:buFont typeface="Wingdings" pitchFamily="2" charset="2"/>
              <a:buChar char="ü"/>
            </a:pPr>
            <a:r>
              <a:rPr lang="en-US" sz="3600" dirty="0">
                <a:latin typeface="Arial Rounded MT Bold" pitchFamily="34" charset="0"/>
              </a:rPr>
              <a:t>	</a:t>
            </a:r>
            <a:r>
              <a:rPr lang="en-US" sz="3600" dirty="0" smtClean="0">
                <a:latin typeface="Arial Rounded MT Bold" pitchFamily="34" charset="0"/>
              </a:rPr>
              <a:t>Share the verses you highlighted/underlined with your partner. </a:t>
            </a:r>
          </a:p>
          <a:p>
            <a:pPr lvl="1">
              <a:buFont typeface="Wingdings" pitchFamily="2" charset="2"/>
              <a:buChar char="ü"/>
            </a:pPr>
            <a:r>
              <a:rPr lang="en-US" sz="3600" dirty="0">
                <a:latin typeface="Arial Rounded MT Bold" pitchFamily="34" charset="0"/>
              </a:rPr>
              <a:t>	</a:t>
            </a:r>
            <a:r>
              <a:rPr lang="en-US" sz="3600" dirty="0" smtClean="0">
                <a:latin typeface="Arial Rounded MT Bold" pitchFamily="34" charset="0"/>
              </a:rPr>
              <a:t>Explain WHY you marked them.</a:t>
            </a:r>
          </a:p>
          <a:p>
            <a:pPr lvl="1">
              <a:buFont typeface="Wingdings" pitchFamily="2" charset="2"/>
              <a:buChar char="ü"/>
            </a:pPr>
            <a:r>
              <a:rPr lang="en-US" sz="3600" dirty="0" smtClean="0">
                <a:latin typeface="Arial Rounded MT Bold" pitchFamily="34" charset="0"/>
              </a:rPr>
              <a:t>Think about how the speaker of the poem is feeling and what he is trying to say.  </a:t>
            </a:r>
            <a:endParaRPr lang="en-US" sz="36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mm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Blue Highway D Type" pitchFamily="2" charset="0"/>
              </a:rPr>
              <a:t>Reflection</a:t>
            </a:r>
            <a:endParaRPr lang="en-US" sz="6600" b="1" dirty="0">
              <a:latin typeface="Blue Highway D Typ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  <a:alpha val="40000"/>
            </a:schemeClr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800" b="1" dirty="0" smtClean="0">
                <a:latin typeface="Arial Rounded MT Bold" pitchFamily="34" charset="0"/>
              </a:rPr>
              <a:t>What are one or two things you would like to improve upon this year? </a:t>
            </a:r>
          </a:p>
          <a:p>
            <a:pPr algn="ctr">
              <a:buNone/>
            </a:pPr>
            <a:r>
              <a:rPr lang="en-US" sz="4800" b="1" dirty="0" smtClean="0">
                <a:latin typeface="Arial Rounded MT Bold" pitchFamily="34" charset="0"/>
              </a:rPr>
              <a:t>How does the theme of this  poem relate to our unit theme, Life Is Not Fair? </a:t>
            </a:r>
          </a:p>
          <a:p>
            <a:pPr>
              <a:buNone/>
            </a:pPr>
            <a:endParaRPr lang="en-US" sz="4800" b="1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356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HAPPY TUESDAY!! – 9/2/2014</vt:lpstr>
      <vt:lpstr>BELL RINGER</vt:lpstr>
      <vt:lpstr>Vocabulary </vt:lpstr>
      <vt:lpstr>Vocabulary </vt:lpstr>
      <vt:lpstr>Vocabulary </vt:lpstr>
      <vt:lpstr>“The Sun Goes Down on Summer” by Steve Lawhead</vt:lpstr>
      <vt:lpstr>Pair Share and Group Wrap-Up</vt:lpstr>
      <vt:lpstr>Reflection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TUESDAY!! – 9/2/2014</dc:title>
  <dc:creator>jdavis11</dc:creator>
  <cp:lastModifiedBy>Brad</cp:lastModifiedBy>
  <cp:revision>1</cp:revision>
  <dcterms:created xsi:type="dcterms:W3CDTF">2014-08-26T13:56:27Z</dcterms:created>
  <dcterms:modified xsi:type="dcterms:W3CDTF">2014-09-01T20:19:20Z</dcterms:modified>
</cp:coreProperties>
</file>