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5" r:id="rId4"/>
    <p:sldId id="276" r:id="rId5"/>
    <p:sldId id="258" r:id="rId6"/>
    <p:sldId id="277" r:id="rId7"/>
    <p:sldId id="259" r:id="rId8"/>
    <p:sldId id="281" r:id="rId9"/>
    <p:sldId id="278" r:id="rId10"/>
    <p:sldId id="279" r:id="rId11"/>
    <p:sldId id="280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2" autoAdjust="0"/>
    <p:restoredTop sz="94684" autoAdjust="0"/>
  </p:normalViewPr>
  <p:slideViewPr>
    <p:cSldViewPr>
      <p:cViewPr varScale="1">
        <p:scale>
          <a:sx n="70" d="100"/>
          <a:sy n="70" d="100"/>
        </p:scale>
        <p:origin x="-116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FE8DBD-73CD-4971-BDB1-1D7EF0F68602}" type="datetimeFigureOut">
              <a:rPr lang="en-US"/>
              <a:pPr>
                <a:defRPr/>
              </a:pPr>
              <a:t>9/26/2014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5FD0E4-2CCC-4371-B726-8DD0F0B751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E1CAFF-3B0B-401A-8382-3226923AF129}" type="datetimeFigureOut">
              <a:rPr lang="en-US"/>
              <a:pPr>
                <a:defRPr/>
              </a:pPr>
              <a:t>9/26/2014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1491D6-7C9D-4246-8E5C-584AC19A57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C4C493-3740-4CF5-ACCC-F5A129B82610}" type="datetimeFigureOut">
              <a:rPr lang="en-US"/>
              <a:pPr>
                <a:defRPr/>
              </a:pPr>
              <a:t>9/26/2014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C5E13A-F585-44EB-93B9-1A5EB0F775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C29785-A5B9-4E88-BB06-7678CDA3F5DE}" type="datetimeFigureOut">
              <a:rPr lang="en-US"/>
              <a:pPr>
                <a:defRPr/>
              </a:pPr>
              <a:t>9/26/2014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499BB6-A347-4BA9-AC90-53C7DD1694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33BD53-2BE1-4CC1-AD39-5F56B2A2845A}" type="datetimeFigureOut">
              <a:rPr lang="en-US"/>
              <a:pPr>
                <a:defRPr/>
              </a:pPr>
              <a:t>9/26/2014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FB0771-951D-45C4-954A-1D740A3097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BBDE03-980C-4BEE-8199-F765CC7C345B}" type="datetimeFigureOut">
              <a:rPr lang="en-US"/>
              <a:pPr>
                <a:defRPr/>
              </a:pPr>
              <a:t>9/26/2014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163DBF-2F30-46A0-9A8B-FE81B8BA5D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462433-C003-4834-A3D6-D183A1E765F9}" type="datetimeFigureOut">
              <a:rPr lang="en-US"/>
              <a:pPr>
                <a:defRPr/>
              </a:pPr>
              <a:t>9/26/2014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37EBDB-5511-4A7B-8EFA-50EB1DC8F1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66109C-C983-4722-A6DA-9748DC0C338C}" type="datetimeFigureOut">
              <a:rPr lang="en-US"/>
              <a:pPr>
                <a:defRPr/>
              </a:pPr>
              <a:t>9/26/2014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4C7679-8B09-43FC-ABD3-C565DFB3AC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53F767-3C4A-4D65-BC6A-DA43A2A40984}" type="datetimeFigureOut">
              <a:rPr lang="en-US"/>
              <a:pPr>
                <a:defRPr/>
              </a:pPr>
              <a:t>9/26/2014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5B4F63-A420-4FEC-A616-15B6BA2F78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4BB256-D361-4907-8D44-EF94E091C71E}" type="datetimeFigureOut">
              <a:rPr lang="en-US"/>
              <a:pPr>
                <a:defRPr/>
              </a:pPr>
              <a:t>9/26/2014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D345A0-93C5-4C80-BBE8-542B02BF86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FBFE63-D9E4-49C5-BBB0-392742F787A2}" type="datetimeFigureOut">
              <a:rPr lang="en-US"/>
              <a:pPr>
                <a:defRPr/>
              </a:pPr>
              <a:t>9/26/2014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88C03E-E947-444D-B850-4EA2201517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630FE88-8988-4296-ACE8-30276B1517D6}" type="datetimeFigureOut">
              <a:rPr lang="en-US"/>
              <a:pPr>
                <a:defRPr/>
              </a:pPr>
              <a:t>9/26/2014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9DD6FB4-AD3D-4B57-8BEE-6BFBC52739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LyaNlZaVOpc" TargetMode="Externa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685800" y="152400"/>
            <a:ext cx="7772400" cy="1317625"/>
          </a:xfrm>
          <a:ln w="76200">
            <a:solidFill>
              <a:srgbClr val="002060"/>
            </a:solidFill>
          </a:ln>
        </p:spPr>
        <p:txBody>
          <a:bodyPr/>
          <a:lstStyle/>
          <a:p>
            <a:pPr eaLnBrk="1" hangingPunct="1"/>
            <a:r>
              <a:rPr lang="en-US" sz="6000" dirty="0" smtClean="0">
                <a:solidFill>
                  <a:srgbClr val="002060"/>
                </a:solidFill>
                <a:latin typeface="Arial Rounded MT Bold" pitchFamily="34" charset="0"/>
              </a:rPr>
              <a:t>BELL RINGER</a:t>
            </a:r>
          </a:p>
        </p:txBody>
      </p:sp>
      <p:sp>
        <p:nvSpPr>
          <p:cNvPr id="2051" name="Subtitle 2"/>
          <p:cNvSpPr>
            <a:spLocks noGrp="1"/>
          </p:cNvSpPr>
          <p:nvPr>
            <p:ph type="subTitle" idx="1"/>
          </p:nvPr>
        </p:nvSpPr>
        <p:spPr>
          <a:xfrm>
            <a:off x="304800" y="1676400"/>
            <a:ext cx="8458200" cy="4953000"/>
          </a:xfrm>
          <a:solidFill>
            <a:srgbClr val="00B050"/>
          </a:solidFill>
          <a:ln w="76200">
            <a:solidFill>
              <a:srgbClr val="002060"/>
            </a:solidFill>
          </a:ln>
        </p:spPr>
        <p:txBody>
          <a:bodyPr/>
          <a:lstStyle/>
          <a:p>
            <a:pPr eaLnBrk="1" hangingPunct="1"/>
            <a:r>
              <a:rPr lang="en-US" sz="4800" b="1" dirty="0" smtClean="0">
                <a:solidFill>
                  <a:srgbClr val="002060"/>
                </a:solidFill>
              </a:rPr>
              <a:t>If you could compare your life to a song, what song would you choose and why?</a:t>
            </a:r>
          </a:p>
          <a:p>
            <a:pPr algn="l" eaLnBrk="1" hangingPunct="1"/>
            <a:r>
              <a:rPr lang="en-US" sz="2400" b="1" dirty="0" smtClean="0">
                <a:solidFill>
                  <a:srgbClr val="002060"/>
                </a:solidFill>
              </a:rPr>
              <a:t>Topic Sentence </a:t>
            </a:r>
          </a:p>
          <a:p>
            <a:pPr algn="l" eaLnBrk="1" hangingPunct="1"/>
            <a:r>
              <a:rPr lang="en-US" sz="2400" b="1" dirty="0" smtClean="0">
                <a:solidFill>
                  <a:srgbClr val="002060"/>
                </a:solidFill>
              </a:rPr>
              <a:t>Support 1</a:t>
            </a:r>
          </a:p>
          <a:p>
            <a:pPr algn="l" eaLnBrk="1" hangingPunct="1"/>
            <a:r>
              <a:rPr lang="en-US" sz="2400" b="1" dirty="0" smtClean="0">
                <a:solidFill>
                  <a:srgbClr val="002060"/>
                </a:solidFill>
              </a:rPr>
              <a:t>Elaboration 1</a:t>
            </a:r>
          </a:p>
          <a:p>
            <a:pPr algn="l" eaLnBrk="1" hangingPunct="1"/>
            <a:r>
              <a:rPr lang="en-US" sz="2400" b="1" dirty="0" smtClean="0">
                <a:solidFill>
                  <a:srgbClr val="002060"/>
                </a:solidFill>
              </a:rPr>
              <a:t>Support 2</a:t>
            </a:r>
          </a:p>
          <a:p>
            <a:pPr algn="l" eaLnBrk="1" hangingPunct="1"/>
            <a:r>
              <a:rPr lang="en-US" sz="2400" b="1" dirty="0" smtClean="0">
                <a:solidFill>
                  <a:srgbClr val="002060"/>
                </a:solidFill>
              </a:rPr>
              <a:t>Elaboration 2</a:t>
            </a:r>
          </a:p>
          <a:p>
            <a:pPr algn="l" eaLnBrk="1" hangingPunct="1"/>
            <a:r>
              <a:rPr lang="en-US" sz="2400" b="1" dirty="0" smtClean="0">
                <a:solidFill>
                  <a:srgbClr val="002060"/>
                </a:solidFill>
              </a:rPr>
              <a:t>Conclusion Sentence</a:t>
            </a:r>
          </a:p>
          <a:p>
            <a:pPr eaLnBrk="1" hangingPunct="1"/>
            <a:endParaRPr lang="en-US" sz="4800" b="1" dirty="0" smtClean="0">
              <a:solidFill>
                <a:srgbClr val="002060"/>
              </a:solidFill>
            </a:endParaRPr>
          </a:p>
        </p:txBody>
      </p:sp>
      <p:pic>
        <p:nvPicPr>
          <p:cNvPr id="5" name="Picture 4" descr="Music Notes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19969129">
            <a:off x="5671681" y="4662514"/>
            <a:ext cx="2438400" cy="173431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 rot="10800000" flipV="1">
            <a:off x="3048000" y="4191000"/>
            <a:ext cx="243840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002060"/>
                </a:solidFill>
                <a:hlinkClick r:id="rId3"/>
              </a:rPr>
              <a:t>MS. DAVIS’</a:t>
            </a:r>
            <a:endParaRPr lang="en-US" sz="3200" b="1" dirty="0" smtClean="0">
              <a:solidFill>
                <a:srgbClr val="002060"/>
              </a:solidFill>
            </a:endParaRPr>
          </a:p>
          <a:p>
            <a:pPr algn="ctr"/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  <a:ln w="76200">
            <a:solidFill>
              <a:srgbClr val="00206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5400" b="1" dirty="0" smtClean="0">
                <a:solidFill>
                  <a:srgbClr val="002060"/>
                </a:solidFill>
                <a:latin typeface="Arial Rounded MT Bold" pitchFamily="34" charset="0"/>
              </a:rPr>
              <a:t>Vocabulary #3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4953000"/>
          </a:xfrm>
          <a:solidFill>
            <a:srgbClr val="00B050"/>
          </a:solidFill>
          <a:ln w="76200">
            <a:solidFill>
              <a:srgbClr val="002060"/>
            </a:solidFill>
          </a:ln>
        </p:spPr>
        <p:txBody>
          <a:bodyPr/>
          <a:lstStyle/>
          <a:p>
            <a:pPr marL="514350" lvl="0" indent="-514350">
              <a:buNone/>
            </a:pPr>
            <a:r>
              <a:rPr lang="en-US" b="1" dirty="0" smtClean="0">
                <a:solidFill>
                  <a:srgbClr val="002060"/>
                </a:solidFill>
              </a:rPr>
              <a:t>4. </a:t>
            </a:r>
            <a:r>
              <a:rPr lang="en-US" b="1" u="sng" dirty="0" smtClean="0">
                <a:solidFill>
                  <a:srgbClr val="002060"/>
                </a:solidFill>
              </a:rPr>
              <a:t>3rd person P.O.V.:</a:t>
            </a:r>
            <a:r>
              <a:rPr lang="en-US" b="1" dirty="0" smtClean="0">
                <a:solidFill>
                  <a:srgbClr val="002060"/>
                </a:solidFill>
              </a:rPr>
              <a:t> when a story is told by a narrator who is not a character in the story</a:t>
            </a:r>
          </a:p>
          <a:p>
            <a:pPr marL="514350" lvl="0" indent="-514350">
              <a:buNone/>
            </a:pPr>
            <a:endParaRPr lang="en-US" sz="1200" b="1" dirty="0" smtClean="0">
              <a:solidFill>
                <a:srgbClr val="002060"/>
              </a:solidFill>
            </a:endParaRPr>
          </a:p>
          <a:p>
            <a:pPr marL="514350" lvl="0" indent="-514350">
              <a:buNone/>
            </a:pPr>
            <a:r>
              <a:rPr lang="en-US" b="1" dirty="0" smtClean="0">
                <a:solidFill>
                  <a:srgbClr val="002060"/>
                </a:solidFill>
              </a:rPr>
              <a:t>5. </a:t>
            </a:r>
            <a:r>
              <a:rPr lang="en-US" b="1" u="sng" dirty="0" smtClean="0">
                <a:solidFill>
                  <a:srgbClr val="002060"/>
                </a:solidFill>
              </a:rPr>
              <a:t>Compare:</a:t>
            </a:r>
            <a:r>
              <a:rPr lang="en-US" b="1" dirty="0" smtClean="0">
                <a:solidFill>
                  <a:srgbClr val="002060"/>
                </a:solidFill>
              </a:rPr>
              <a:t> naming similarities between two things</a:t>
            </a:r>
          </a:p>
          <a:p>
            <a:pPr marL="514350" lvl="0" indent="-514350">
              <a:buNone/>
            </a:pPr>
            <a:endParaRPr lang="en-US" sz="1200" b="1" dirty="0" smtClean="0">
              <a:solidFill>
                <a:srgbClr val="002060"/>
              </a:solidFill>
            </a:endParaRPr>
          </a:p>
          <a:p>
            <a:pPr marL="514350" lvl="0" indent="-514350">
              <a:buNone/>
            </a:pPr>
            <a:r>
              <a:rPr lang="en-US" b="1" dirty="0" smtClean="0">
                <a:solidFill>
                  <a:srgbClr val="002060"/>
                </a:solidFill>
              </a:rPr>
              <a:t>6. </a:t>
            </a:r>
            <a:r>
              <a:rPr lang="en-US" b="1" u="sng" dirty="0" smtClean="0">
                <a:solidFill>
                  <a:srgbClr val="002060"/>
                </a:solidFill>
              </a:rPr>
              <a:t>Contrast:</a:t>
            </a:r>
            <a:r>
              <a:rPr lang="en-US" b="1" dirty="0" smtClean="0">
                <a:solidFill>
                  <a:srgbClr val="002060"/>
                </a:solidFill>
              </a:rPr>
              <a:t> naming differences between two things </a:t>
            </a:r>
          </a:p>
          <a:p>
            <a:pPr marL="514350" lvl="0" indent="-514350">
              <a:buNone/>
            </a:pPr>
            <a:endParaRPr lang="en-US" sz="1200" b="1" dirty="0" smtClean="0">
              <a:solidFill>
                <a:srgbClr val="002060"/>
              </a:solidFill>
            </a:endParaRPr>
          </a:p>
          <a:p>
            <a:pPr marL="514350" lvl="0" indent="-514350">
              <a:buNone/>
            </a:pPr>
            <a:r>
              <a:rPr lang="en-US" b="1" dirty="0" smtClean="0">
                <a:solidFill>
                  <a:srgbClr val="002060"/>
                </a:solidFill>
              </a:rPr>
              <a:t>7. </a:t>
            </a:r>
            <a:r>
              <a:rPr lang="en-US" b="1" u="sng" dirty="0" smtClean="0">
                <a:solidFill>
                  <a:srgbClr val="002060"/>
                </a:solidFill>
              </a:rPr>
              <a:t>Context Clues:</a:t>
            </a:r>
            <a:r>
              <a:rPr lang="en-US" b="1" dirty="0" smtClean="0">
                <a:solidFill>
                  <a:srgbClr val="002060"/>
                </a:solidFill>
              </a:rPr>
              <a:t> words or phrases to help with the understanding of a new word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  <a:ln w="76200">
            <a:solidFill>
              <a:srgbClr val="00206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5400" b="1" dirty="0" smtClean="0">
                <a:solidFill>
                  <a:srgbClr val="002060"/>
                </a:solidFill>
                <a:latin typeface="Arial Rounded MT Bold" pitchFamily="34" charset="0"/>
              </a:rPr>
              <a:t>Vocabulary #3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00B050"/>
          </a:solidFill>
          <a:ln w="76200">
            <a:solidFill>
              <a:srgbClr val="002060"/>
            </a:solidFill>
          </a:ln>
        </p:spPr>
        <p:txBody>
          <a:bodyPr/>
          <a:lstStyle/>
          <a:p>
            <a:pPr marL="514350" lvl="0" indent="-514350">
              <a:buNone/>
            </a:pPr>
            <a:r>
              <a:rPr lang="en-US" b="1" dirty="0" smtClean="0">
                <a:solidFill>
                  <a:srgbClr val="002060"/>
                </a:solidFill>
              </a:rPr>
              <a:t>8. </a:t>
            </a:r>
            <a:r>
              <a:rPr lang="en-US" b="1" u="sng" dirty="0" smtClean="0">
                <a:solidFill>
                  <a:srgbClr val="002060"/>
                </a:solidFill>
              </a:rPr>
              <a:t>Grapple:</a:t>
            </a:r>
            <a:r>
              <a:rPr lang="en-US" b="1" dirty="0" smtClean="0">
                <a:solidFill>
                  <a:srgbClr val="002060"/>
                </a:solidFill>
              </a:rPr>
              <a:t> to struggle</a:t>
            </a:r>
          </a:p>
          <a:p>
            <a:pPr marL="514350" lvl="0" indent="-514350">
              <a:buNone/>
            </a:pPr>
            <a:r>
              <a:rPr lang="en-US" b="1" dirty="0" smtClean="0">
                <a:solidFill>
                  <a:srgbClr val="002060"/>
                </a:solidFill>
              </a:rPr>
              <a:t> </a:t>
            </a:r>
          </a:p>
          <a:p>
            <a:pPr marL="514350" lvl="0" indent="-514350">
              <a:buNone/>
            </a:pPr>
            <a:r>
              <a:rPr lang="en-US" b="1" dirty="0" smtClean="0">
                <a:solidFill>
                  <a:srgbClr val="002060"/>
                </a:solidFill>
              </a:rPr>
              <a:t>9. </a:t>
            </a:r>
            <a:r>
              <a:rPr lang="en-US" b="1" u="sng" dirty="0" smtClean="0">
                <a:solidFill>
                  <a:srgbClr val="002060"/>
                </a:solidFill>
              </a:rPr>
              <a:t>Interpretation:</a:t>
            </a:r>
            <a:r>
              <a:rPr lang="en-US" b="1" dirty="0" smtClean="0">
                <a:solidFill>
                  <a:srgbClr val="002060"/>
                </a:solidFill>
              </a:rPr>
              <a:t> a way of explaining what something means </a:t>
            </a:r>
          </a:p>
          <a:p>
            <a:pPr marL="514350" lvl="0" indent="-514350">
              <a:buNone/>
            </a:pPr>
            <a:endParaRPr lang="en-US" b="1" dirty="0" smtClean="0">
              <a:solidFill>
                <a:srgbClr val="002060"/>
              </a:solidFill>
            </a:endParaRPr>
          </a:p>
          <a:p>
            <a:pPr marL="514350" lvl="0" indent="-514350">
              <a:buNone/>
            </a:pPr>
            <a:r>
              <a:rPr lang="en-US" b="1" dirty="0" smtClean="0">
                <a:solidFill>
                  <a:srgbClr val="002060"/>
                </a:solidFill>
              </a:rPr>
              <a:t>10. </a:t>
            </a:r>
            <a:r>
              <a:rPr lang="en-US" b="1" u="sng" dirty="0" smtClean="0">
                <a:solidFill>
                  <a:srgbClr val="002060"/>
                </a:solidFill>
              </a:rPr>
              <a:t>Annotate: </a:t>
            </a:r>
            <a:r>
              <a:rPr lang="en-US" b="1" dirty="0" smtClean="0">
                <a:solidFill>
                  <a:srgbClr val="002060"/>
                </a:solidFill>
              </a:rPr>
              <a:t>marking up text to enhance understanding </a:t>
            </a:r>
          </a:p>
          <a:p>
            <a:pPr marL="514350" indent="-514350">
              <a:buFont typeface="+mj-lt"/>
              <a:buAutoNum type="arabicPeriod"/>
            </a:pPr>
            <a:endParaRPr lang="en-US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229600" cy="1143000"/>
          </a:xfrm>
          <a:ln w="76200">
            <a:solidFill>
              <a:srgbClr val="002060"/>
            </a:solidFill>
          </a:ln>
        </p:spPr>
        <p:txBody>
          <a:bodyPr/>
          <a:lstStyle/>
          <a:p>
            <a:pPr algn="l" eaLnBrk="1" hangingPunct="1"/>
            <a:r>
              <a:rPr lang="en-US" sz="4000" b="1" dirty="0" smtClean="0">
                <a:solidFill>
                  <a:srgbClr val="002060"/>
                </a:solidFill>
                <a:latin typeface="Arial Rounded MT Bold" pitchFamily="34" charset="0"/>
              </a:rPr>
              <a:t>IT’S HUMP DAY! – 9/17/14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447800"/>
            <a:ext cx="4419600" cy="5257800"/>
          </a:xfrm>
          <a:solidFill>
            <a:srgbClr val="00B050"/>
          </a:solidFill>
          <a:ln w="76200">
            <a:solidFill>
              <a:srgbClr val="002060"/>
            </a:solidFill>
          </a:ln>
        </p:spPr>
        <p:txBody>
          <a:bodyPr/>
          <a:lstStyle/>
          <a:p>
            <a:pPr marL="514350" indent="-514350" eaLnBrk="1" hangingPunct="1">
              <a:buFont typeface="Arial" charset="0"/>
              <a:buAutoNum type="arabicPeriod"/>
            </a:pPr>
            <a:r>
              <a:rPr lang="en-US" sz="2600" b="1" dirty="0" smtClean="0">
                <a:solidFill>
                  <a:srgbClr val="002060"/>
                </a:solidFill>
              </a:rPr>
              <a:t>Bell Ringer</a:t>
            </a:r>
          </a:p>
          <a:p>
            <a:pPr marL="514350" indent="-514350" eaLnBrk="1" hangingPunct="1">
              <a:buFont typeface="Arial" charset="0"/>
              <a:buAutoNum type="arabicPeriod"/>
            </a:pPr>
            <a:r>
              <a:rPr lang="en-US" sz="2600" b="1" dirty="0" smtClean="0">
                <a:solidFill>
                  <a:srgbClr val="002060"/>
                </a:solidFill>
              </a:rPr>
              <a:t>SSR</a:t>
            </a:r>
          </a:p>
          <a:p>
            <a:pPr marL="514350" indent="-514350" eaLnBrk="1" hangingPunct="1">
              <a:buFont typeface="Arial" charset="0"/>
              <a:buAutoNum type="arabicPeriod"/>
            </a:pPr>
            <a:r>
              <a:rPr lang="en-US" sz="2600" b="1" dirty="0" smtClean="0">
                <a:solidFill>
                  <a:srgbClr val="002060"/>
                </a:solidFill>
              </a:rPr>
              <a:t>Vocabulary Review </a:t>
            </a:r>
          </a:p>
          <a:p>
            <a:pPr marL="514350" indent="-514350" eaLnBrk="1" hangingPunct="1">
              <a:buFont typeface="Arial" charset="0"/>
              <a:buAutoNum type="arabicPeriod"/>
            </a:pPr>
            <a:r>
              <a:rPr lang="en-US" sz="2600" b="1" dirty="0" smtClean="0">
                <a:solidFill>
                  <a:srgbClr val="002060"/>
                </a:solidFill>
              </a:rPr>
              <a:t>Read, Annotate, and Discuss Harlem Renaissance. </a:t>
            </a:r>
          </a:p>
          <a:p>
            <a:pPr marL="514350" indent="-514350" eaLnBrk="1" hangingPunct="1">
              <a:buFont typeface="Arial" charset="0"/>
              <a:buAutoNum type="arabicPeriod"/>
            </a:pPr>
            <a:r>
              <a:rPr lang="en-US" sz="2600" b="1" dirty="0" smtClean="0">
                <a:solidFill>
                  <a:srgbClr val="002060"/>
                </a:solidFill>
              </a:rPr>
              <a:t>Read “Mother to Son” by Langston Hughes </a:t>
            </a:r>
          </a:p>
          <a:p>
            <a:pPr marL="514350" indent="-514350" eaLnBrk="1" hangingPunct="1">
              <a:buFont typeface="Arial" charset="0"/>
              <a:buAutoNum type="arabicPeriod"/>
            </a:pPr>
            <a:r>
              <a:rPr lang="en-US" sz="2600" b="1" dirty="0" smtClean="0">
                <a:solidFill>
                  <a:srgbClr val="002060"/>
                </a:solidFill>
              </a:rPr>
              <a:t>Complete Discussion Questions and Group Work</a:t>
            </a:r>
          </a:p>
          <a:p>
            <a:pPr marL="514350" indent="-514350" eaLnBrk="1" hangingPunct="1">
              <a:buFont typeface="Arial" charset="0"/>
              <a:buAutoNum type="arabicPeriod"/>
            </a:pPr>
            <a:r>
              <a:rPr lang="en-US" sz="2600" b="1" dirty="0" smtClean="0">
                <a:solidFill>
                  <a:srgbClr val="002060"/>
                </a:solidFill>
              </a:rPr>
              <a:t>Reflection</a:t>
            </a:r>
          </a:p>
          <a:p>
            <a:pPr marL="514350" indent="-514350" eaLnBrk="1" hangingPunct="1">
              <a:buNone/>
            </a:pPr>
            <a:endParaRPr lang="en-US" sz="2600" dirty="0" smtClean="0">
              <a:solidFill>
                <a:srgbClr val="00206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4038600" cy="5105400"/>
          </a:xfrm>
          <a:solidFill>
            <a:srgbClr val="00B050"/>
          </a:solidFill>
          <a:ln w="76200">
            <a:solidFill>
              <a:srgbClr val="002060"/>
            </a:solidFill>
          </a:ln>
        </p:spPr>
        <p:txBody>
          <a:bodyPr/>
          <a:lstStyle/>
          <a:p>
            <a:pPr marL="514350" indent="-514350" eaLnBrk="1" hangingPunct="1">
              <a:buNone/>
            </a:pPr>
            <a:r>
              <a:rPr lang="en-US" sz="2600" b="1" u="sng" dirty="0" smtClean="0">
                <a:solidFill>
                  <a:srgbClr val="002060"/>
                </a:solidFill>
              </a:rPr>
              <a:t>Essential  Questions: </a:t>
            </a:r>
            <a:r>
              <a:rPr lang="en-US" sz="2600" dirty="0" smtClean="0">
                <a:solidFill>
                  <a:srgbClr val="002060"/>
                </a:solidFill>
              </a:rPr>
              <a:t>What control do we have over unfair circumstances? How can we make life worthwhile even though it seems unfair? </a:t>
            </a:r>
          </a:p>
          <a:p>
            <a:pPr marL="514350" indent="-514350" eaLnBrk="1" hangingPunct="1">
              <a:buNone/>
            </a:pPr>
            <a:r>
              <a:rPr lang="en-US" sz="2600" b="1" u="sng" dirty="0" smtClean="0">
                <a:solidFill>
                  <a:srgbClr val="002060"/>
                </a:solidFill>
              </a:rPr>
              <a:t>Learning Objective: </a:t>
            </a:r>
            <a:r>
              <a:rPr lang="en-US" sz="2600" dirty="0" smtClean="0">
                <a:solidFill>
                  <a:srgbClr val="002060"/>
                </a:solidFill>
              </a:rPr>
              <a:t>Effective readers are able to determine how theme is developed through character, plot, and setting.  </a:t>
            </a:r>
          </a:p>
          <a:p>
            <a:pPr marL="514350" indent="-514350" eaLnBrk="1" hangingPunct="1">
              <a:buNone/>
            </a:pPr>
            <a:endParaRPr lang="en-US" sz="2600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en-US" sz="2600" dirty="0">
              <a:solidFill>
                <a:srgbClr val="002060"/>
              </a:solidFill>
            </a:endParaRPr>
          </a:p>
        </p:txBody>
      </p:sp>
      <p:pic>
        <p:nvPicPr>
          <p:cNvPr id="5" name="Picture 4" descr="Mother to S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162800" y="0"/>
            <a:ext cx="1600200" cy="152399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382000" cy="1600200"/>
          </a:xfrm>
          <a:noFill/>
          <a:ln w="76200">
            <a:solidFill>
              <a:srgbClr val="00206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5800" dirty="0" smtClean="0">
                <a:solidFill>
                  <a:srgbClr val="002060"/>
                </a:solidFill>
                <a:latin typeface="Arial Rounded MT Bold" pitchFamily="34" charset="0"/>
              </a:rPr>
              <a:t>What is the Harlem Renaissance? 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sz="half" idx="2"/>
          </p:nvPr>
        </p:nvSpPr>
        <p:spPr>
          <a:xfrm>
            <a:off x="228600" y="1905000"/>
            <a:ext cx="4191000" cy="4800600"/>
          </a:xfrm>
          <a:solidFill>
            <a:srgbClr val="00B050"/>
          </a:solidFill>
          <a:ln w="76200">
            <a:solidFill>
              <a:srgbClr val="00206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 eaLnBrk="1" hangingPunct="1">
              <a:buFont typeface="Wingdings" pitchFamily="2" charset="2"/>
              <a:buChar char="ü"/>
            </a:pPr>
            <a:r>
              <a:rPr lang="en-US" sz="3200" b="1" dirty="0" smtClean="0">
                <a:solidFill>
                  <a:srgbClr val="002060"/>
                </a:solidFill>
              </a:rPr>
              <a:t>Annotate the article titled Harlem Renaissance.</a:t>
            </a:r>
          </a:p>
          <a:p>
            <a:pPr marL="0" indent="0" eaLnBrk="1" hangingPunct="1">
              <a:buFont typeface="Wingdings" pitchFamily="2" charset="2"/>
              <a:buChar char="ü"/>
            </a:pPr>
            <a:r>
              <a:rPr lang="en-US" sz="3200" b="1" dirty="0" smtClean="0">
                <a:solidFill>
                  <a:srgbClr val="002060"/>
                </a:solidFill>
              </a:rPr>
              <a:t>Write down </a:t>
            </a:r>
            <a:r>
              <a:rPr lang="en-US" sz="3200" b="1" u="sng" dirty="0" smtClean="0">
                <a:solidFill>
                  <a:srgbClr val="002060"/>
                </a:solidFill>
              </a:rPr>
              <a:t>three key ideas</a:t>
            </a:r>
            <a:r>
              <a:rPr lang="en-US" sz="3200" b="1" dirty="0" smtClean="0">
                <a:solidFill>
                  <a:srgbClr val="002060"/>
                </a:solidFill>
              </a:rPr>
              <a:t> about the Harlem Renaissance that you think are important to know in your notebook and be ready to share! </a:t>
            </a:r>
          </a:p>
        </p:txBody>
      </p:sp>
      <p:pic>
        <p:nvPicPr>
          <p:cNvPr id="5" name="Picture 4" descr="Harlem Renaissance Wordl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24400" y="2438400"/>
            <a:ext cx="4267200" cy="31242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229600" cy="1447800"/>
          </a:xfrm>
          <a:noFill/>
          <a:ln w="76200">
            <a:solidFill>
              <a:srgbClr val="00206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4700" dirty="0" smtClean="0">
                <a:solidFill>
                  <a:srgbClr val="002060"/>
                </a:solidFill>
                <a:latin typeface="Arial Rounded MT Bold" pitchFamily="34" charset="0"/>
              </a:rPr>
              <a:t>Read “Mother to Son” on pg. 543</a:t>
            </a:r>
            <a:endParaRPr lang="en-US" sz="4700" dirty="0">
              <a:solidFill>
                <a:srgbClr val="002060"/>
              </a:solidFill>
              <a:latin typeface="Arial Rounded MT Bol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458200" cy="4572000"/>
          </a:xfrm>
          <a:solidFill>
            <a:srgbClr val="00B050"/>
          </a:solidFill>
          <a:ln w="76200">
            <a:solidFill>
              <a:srgbClr val="00206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 eaLnBrk="1" hangingPunct="1">
              <a:buNone/>
            </a:pPr>
            <a:r>
              <a:rPr lang="en-US" sz="4000" b="1" u="sng" dirty="0" smtClean="0">
                <a:solidFill>
                  <a:srgbClr val="002060"/>
                </a:solidFill>
              </a:rPr>
              <a:t>First Time:</a:t>
            </a:r>
            <a:r>
              <a:rPr lang="en-US" sz="4000" b="1" dirty="0" smtClean="0">
                <a:solidFill>
                  <a:srgbClr val="002060"/>
                </a:solidFill>
              </a:rPr>
              <a:t> read it silently for general understanding </a:t>
            </a:r>
          </a:p>
          <a:p>
            <a:pPr marL="0" indent="0" eaLnBrk="1" hangingPunct="1">
              <a:buNone/>
            </a:pPr>
            <a:r>
              <a:rPr lang="en-US" sz="4000" b="1" u="sng" dirty="0" smtClean="0">
                <a:solidFill>
                  <a:srgbClr val="002060"/>
                </a:solidFill>
              </a:rPr>
              <a:t>Second Time:</a:t>
            </a:r>
            <a:r>
              <a:rPr lang="en-US" sz="4000" b="1" dirty="0" smtClean="0">
                <a:solidFill>
                  <a:srgbClr val="002060"/>
                </a:solidFill>
              </a:rPr>
              <a:t> who is the speaker of the poem? </a:t>
            </a:r>
          </a:p>
          <a:p>
            <a:pPr marL="0" indent="0" eaLnBrk="1" hangingPunct="1">
              <a:buNone/>
            </a:pPr>
            <a:r>
              <a:rPr lang="en-US" sz="4000" b="1" u="sng" dirty="0" smtClean="0">
                <a:solidFill>
                  <a:srgbClr val="002060"/>
                </a:solidFill>
              </a:rPr>
              <a:t>Third Time:</a:t>
            </a:r>
            <a:r>
              <a:rPr lang="en-US" sz="4000" b="1" dirty="0" smtClean="0">
                <a:solidFill>
                  <a:srgbClr val="002060"/>
                </a:solidFill>
              </a:rPr>
              <a:t> what is life being compared to? </a:t>
            </a:r>
          </a:p>
          <a:p>
            <a:pPr marL="0" indent="0" eaLnBrk="1" hangingPunct="1">
              <a:buNone/>
            </a:pPr>
            <a:endParaRPr lang="en-US" sz="4000" b="1" dirty="0">
              <a:solidFill>
                <a:srgbClr val="002060"/>
              </a:solidFill>
            </a:endParaRPr>
          </a:p>
        </p:txBody>
      </p:sp>
      <p:pic>
        <p:nvPicPr>
          <p:cNvPr id="4" name="Picture 3" descr="Mother to S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705600" y="4038600"/>
            <a:ext cx="2133600" cy="220979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685800" y="152400"/>
            <a:ext cx="8001000" cy="1371600"/>
          </a:xfrm>
          <a:noFill/>
          <a:ln w="76200">
            <a:solidFill>
              <a:srgbClr val="00206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dirty="0" smtClean="0">
                <a:solidFill>
                  <a:srgbClr val="002060"/>
                </a:solidFill>
                <a:latin typeface="Arial Rounded MT Bold" pitchFamily="34" charset="0"/>
              </a:rPr>
              <a:t>“Mother to Son” by Langston Hughes  (pg. 543)</a:t>
            </a:r>
            <a:endParaRPr lang="en-US" dirty="0">
              <a:solidFill>
                <a:srgbClr val="002060"/>
              </a:solidFill>
              <a:latin typeface="Arial Rounded MT Bold" pitchFamily="34" charset="0"/>
            </a:endParaRPr>
          </a:p>
        </p:txBody>
      </p:sp>
      <p:sp>
        <p:nvSpPr>
          <p:cNvPr id="15363" name="TextBox 3"/>
          <p:cNvSpPr txBox="1">
            <a:spLocks noChangeArrowheads="1"/>
          </p:cNvSpPr>
          <p:nvPr/>
        </p:nvSpPr>
        <p:spPr bwMode="auto">
          <a:xfrm>
            <a:off x="304800" y="1779687"/>
            <a:ext cx="8534400" cy="4925913"/>
          </a:xfrm>
          <a:prstGeom prst="rect">
            <a:avLst/>
          </a:prstGeom>
          <a:solidFill>
            <a:srgbClr val="00B050"/>
          </a:solidFill>
          <a:ln w="76200">
            <a:solidFill>
              <a:srgbClr val="00206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3600" b="1" dirty="0">
                <a:solidFill>
                  <a:srgbClr val="002060"/>
                </a:solidFill>
                <a:latin typeface="+mn-lt"/>
              </a:rPr>
              <a:t>What is </a:t>
            </a:r>
            <a:r>
              <a:rPr lang="en-US" sz="3600" b="1" dirty="0" smtClean="0">
                <a:solidFill>
                  <a:srgbClr val="002060"/>
                </a:solidFill>
                <a:latin typeface="+mn-lt"/>
              </a:rPr>
              <a:t>life being compared to (extended </a:t>
            </a:r>
            <a:r>
              <a:rPr lang="en-US" sz="3600" b="1" dirty="0">
                <a:solidFill>
                  <a:srgbClr val="002060"/>
                </a:solidFill>
                <a:latin typeface="+mn-lt"/>
              </a:rPr>
              <a:t>metaphor)? </a:t>
            </a:r>
          </a:p>
          <a:p>
            <a:pPr marL="514350" indent="-514350">
              <a:buFont typeface="+mj-lt"/>
              <a:buAutoNum type="arabicPeriod"/>
            </a:pPr>
            <a:endParaRPr lang="en-US" sz="3200" b="1" dirty="0">
              <a:solidFill>
                <a:srgbClr val="002060"/>
              </a:solidFill>
              <a:latin typeface="+mn-lt"/>
            </a:endParaRPr>
          </a:p>
          <a:p>
            <a:pPr marL="742950" indent="-742950">
              <a:buFont typeface="+mj-lt"/>
              <a:buAutoNum type="arabicPeriod"/>
            </a:pPr>
            <a:r>
              <a:rPr lang="en-US" sz="3600" b="1" dirty="0">
                <a:solidFill>
                  <a:srgbClr val="002060"/>
                </a:solidFill>
                <a:latin typeface="+mn-lt"/>
              </a:rPr>
              <a:t>What is dialect? Give an example from the poem. </a:t>
            </a:r>
          </a:p>
          <a:p>
            <a:pPr marL="514350" indent="-514350">
              <a:buFont typeface="+mj-lt"/>
              <a:buAutoNum type="arabicPeriod"/>
            </a:pPr>
            <a:endParaRPr lang="en-US" sz="3200" b="1" dirty="0">
              <a:solidFill>
                <a:srgbClr val="002060"/>
              </a:solidFill>
              <a:latin typeface="+mn-lt"/>
            </a:endParaRPr>
          </a:p>
          <a:p>
            <a:pPr marL="742950" indent="-742950">
              <a:buFont typeface="+mj-lt"/>
              <a:buAutoNum type="arabicPeriod"/>
            </a:pPr>
            <a:r>
              <a:rPr lang="en-US" sz="3600" b="1" dirty="0">
                <a:solidFill>
                  <a:srgbClr val="002060"/>
                </a:solidFill>
                <a:latin typeface="+mn-lt"/>
              </a:rPr>
              <a:t>What does dialect tell you about the character and what impact does it have on you?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  <a:ln w="76200">
            <a:solidFill>
              <a:srgbClr val="00206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6000" dirty="0" smtClean="0">
                <a:solidFill>
                  <a:srgbClr val="002060"/>
                </a:solidFill>
                <a:latin typeface="Arial Rounded MT Bold" pitchFamily="34" charset="0"/>
              </a:rPr>
              <a:t>Group Work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  <a:solidFill>
            <a:srgbClr val="00B050"/>
          </a:solidFill>
          <a:ln w="76200">
            <a:solidFill>
              <a:srgbClr val="002060"/>
            </a:solidFill>
          </a:ln>
        </p:spPr>
        <p:txBody>
          <a:bodyPr/>
          <a:lstStyle/>
          <a:p>
            <a:pPr>
              <a:buNone/>
            </a:pPr>
            <a:r>
              <a:rPr lang="en-US" sz="3600" b="1" dirty="0" smtClean="0">
                <a:solidFill>
                  <a:srgbClr val="002060"/>
                </a:solidFill>
              </a:rPr>
              <a:t>In groups of three do the following: </a:t>
            </a:r>
          </a:p>
          <a:p>
            <a:pPr>
              <a:buNone/>
            </a:pPr>
            <a:endParaRPr lang="en-US" sz="1400" b="1" dirty="0" smtClean="0">
              <a:solidFill>
                <a:srgbClr val="002060"/>
              </a:solidFill>
            </a:endParaRPr>
          </a:p>
          <a:p>
            <a:pPr marL="514350" indent="-514350">
              <a:buAutoNum type="arabicPeriod"/>
            </a:pPr>
            <a:r>
              <a:rPr lang="en-US" sz="3600" b="1" dirty="0" smtClean="0">
                <a:solidFill>
                  <a:srgbClr val="002060"/>
                </a:solidFill>
              </a:rPr>
              <a:t>Identify characters, setting, and plot.</a:t>
            </a:r>
          </a:p>
          <a:p>
            <a:pPr marL="514350" indent="-514350">
              <a:buAutoNum type="arabicPeriod"/>
            </a:pPr>
            <a:r>
              <a:rPr lang="en-US" sz="3600" b="1" dirty="0" smtClean="0">
                <a:solidFill>
                  <a:srgbClr val="002060"/>
                </a:solidFill>
              </a:rPr>
              <a:t>Write down a theme for “Mother to Son”. </a:t>
            </a:r>
          </a:p>
          <a:p>
            <a:pPr marL="514350" indent="-514350">
              <a:buAutoNum type="arabicPeriod"/>
            </a:pPr>
            <a:r>
              <a:rPr lang="en-US" sz="3600" b="1" dirty="0" smtClean="0">
                <a:solidFill>
                  <a:srgbClr val="002060"/>
                </a:solidFill>
              </a:rPr>
              <a:t>Explain how knowing and understanding the characters, setting, and plot helped you reach a theme. </a:t>
            </a:r>
            <a:endParaRPr lang="en-US" sz="36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0" y="457200"/>
            <a:ext cx="7772400" cy="990600"/>
          </a:xfrm>
          <a:noFill/>
          <a:ln w="76200">
            <a:solidFill>
              <a:srgbClr val="00206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sz="6000" dirty="0" smtClean="0">
                <a:solidFill>
                  <a:srgbClr val="002060"/>
                </a:solidFill>
                <a:latin typeface="Arial Rounded MT Bold" pitchFamily="34" charset="0"/>
              </a:rPr>
              <a:t>Reflection </a:t>
            </a:r>
            <a:endParaRPr lang="en-US" sz="6000" dirty="0">
              <a:solidFill>
                <a:srgbClr val="002060"/>
              </a:solidFill>
              <a:latin typeface="Arial Rounded MT Bold" pitchFamily="34" charset="0"/>
            </a:endParaRPr>
          </a:p>
        </p:txBody>
      </p:sp>
      <p:sp>
        <p:nvSpPr>
          <p:cNvPr id="16387" name="TextBox 6"/>
          <p:cNvSpPr txBox="1">
            <a:spLocks noChangeArrowheads="1"/>
          </p:cNvSpPr>
          <p:nvPr/>
        </p:nvSpPr>
        <p:spPr bwMode="auto">
          <a:xfrm>
            <a:off x="381000" y="1981200"/>
            <a:ext cx="8534400" cy="2585323"/>
          </a:xfrm>
          <a:prstGeom prst="rect">
            <a:avLst/>
          </a:prstGeom>
          <a:solidFill>
            <a:srgbClr val="00B050"/>
          </a:solidFill>
          <a:ln w="76200">
            <a:solidFill>
              <a:srgbClr val="00206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5400" b="1" dirty="0">
                <a:solidFill>
                  <a:srgbClr val="002060"/>
                </a:solidFill>
                <a:latin typeface="+mn-lt"/>
              </a:rPr>
              <a:t>How does this poem connect to our theme of “Life is Not Fair?” </a:t>
            </a:r>
          </a:p>
        </p:txBody>
      </p:sp>
      <p:pic>
        <p:nvPicPr>
          <p:cNvPr id="16388" name="Picture 6" descr="C:\Documents and Settings\kkeegan\Local Settings\Temporary Internet Files\Content.IE5\TI8HF1AS\MC900442098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90800" y="4800600"/>
            <a:ext cx="4286250" cy="163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76200">
            <a:solidFill>
              <a:srgbClr val="002060"/>
            </a:solidFill>
          </a:ln>
        </p:spPr>
        <p:txBody>
          <a:bodyPr/>
          <a:lstStyle/>
          <a:p>
            <a:r>
              <a:rPr lang="en-US" sz="6000" b="1" dirty="0" smtClean="0">
                <a:solidFill>
                  <a:srgbClr val="002060"/>
                </a:solidFill>
                <a:latin typeface="Arial Rounded MT Bold" pitchFamily="34" charset="0"/>
              </a:rPr>
              <a:t>T.G.I.F.!! – 9/19/14</a:t>
            </a:r>
            <a:endParaRPr lang="en-US" sz="6000" b="1" dirty="0">
              <a:solidFill>
                <a:srgbClr val="002060"/>
              </a:solidFill>
              <a:latin typeface="Arial Rounded MT Bol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00B050"/>
          </a:solidFill>
          <a:ln w="76200">
            <a:solidFill>
              <a:srgbClr val="002060"/>
            </a:solidFill>
          </a:ln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4800" b="1" dirty="0" smtClean="0">
                <a:solidFill>
                  <a:srgbClr val="002060"/>
                </a:solidFill>
              </a:rPr>
              <a:t>Complete Vocabulary Quiz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800" b="1" dirty="0" smtClean="0">
                <a:solidFill>
                  <a:srgbClr val="002060"/>
                </a:solidFill>
              </a:rPr>
              <a:t>Record New Vocabulary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800" b="1" dirty="0" smtClean="0">
                <a:solidFill>
                  <a:srgbClr val="002060"/>
                </a:solidFill>
              </a:rPr>
              <a:t>SSR</a:t>
            </a:r>
            <a:endParaRPr lang="en-US" sz="4800" b="1" dirty="0">
              <a:solidFill>
                <a:srgbClr val="002060"/>
              </a:solidFill>
            </a:endParaRPr>
          </a:p>
        </p:txBody>
      </p:sp>
      <p:pic>
        <p:nvPicPr>
          <p:cNvPr id="4" name="Picture 3" descr="Happy Friday.png"/>
          <p:cNvPicPr>
            <a:picLocks noChangeAspect="1"/>
          </p:cNvPicPr>
          <p:nvPr/>
        </p:nvPicPr>
        <p:blipFill>
          <a:blip r:embed="rId2" cstate="print"/>
          <a:srcRect r="1754" b="7349"/>
          <a:stretch>
            <a:fillRect/>
          </a:stretch>
        </p:blipFill>
        <p:spPr>
          <a:xfrm>
            <a:off x="5257800" y="3429000"/>
            <a:ext cx="3581400" cy="322491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76200">
            <a:solidFill>
              <a:srgbClr val="002060"/>
            </a:solidFill>
          </a:ln>
        </p:spPr>
        <p:txBody>
          <a:bodyPr/>
          <a:lstStyle/>
          <a:p>
            <a:r>
              <a:rPr lang="en-US" sz="5400" b="1" dirty="0" smtClean="0">
                <a:solidFill>
                  <a:srgbClr val="002060"/>
                </a:solidFill>
                <a:latin typeface="Arial Rounded MT Bold" pitchFamily="34" charset="0"/>
              </a:rPr>
              <a:t>Vocabulary #3 </a:t>
            </a:r>
            <a:endParaRPr lang="en-US" sz="5400" b="1" dirty="0">
              <a:solidFill>
                <a:srgbClr val="002060"/>
              </a:solidFill>
              <a:latin typeface="Arial Rounded MT Bol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5029200"/>
          </a:xfrm>
          <a:solidFill>
            <a:srgbClr val="00B050"/>
          </a:solidFill>
          <a:ln w="76200">
            <a:solidFill>
              <a:srgbClr val="002060"/>
            </a:solidFill>
          </a:ln>
        </p:spPr>
        <p:txBody>
          <a:bodyPr/>
          <a:lstStyle/>
          <a:p>
            <a:pPr marL="514350" lvl="0" indent="-514350">
              <a:buFont typeface="+mj-lt"/>
              <a:buAutoNum type="arabicPeriod"/>
            </a:pPr>
            <a:r>
              <a:rPr lang="en-US" b="1" u="sng" dirty="0" smtClean="0">
                <a:solidFill>
                  <a:srgbClr val="002060"/>
                </a:solidFill>
              </a:rPr>
              <a:t>Symbolism:</a:t>
            </a:r>
            <a:r>
              <a:rPr lang="en-US" b="1" dirty="0" smtClean="0">
                <a:solidFill>
                  <a:srgbClr val="002060"/>
                </a:solidFill>
              </a:rPr>
              <a:t> using an object or action to mean something more than its literal meaning</a:t>
            </a:r>
          </a:p>
          <a:p>
            <a:pPr marL="514350" lvl="0" indent="-514350">
              <a:buFont typeface="+mj-lt"/>
              <a:buAutoNum type="arabicPeriod"/>
            </a:pPr>
            <a:endParaRPr lang="en-US" sz="2800" b="1" dirty="0" smtClean="0">
              <a:solidFill>
                <a:srgbClr val="002060"/>
              </a:solidFill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en-US" b="1" u="sng" dirty="0" smtClean="0">
                <a:solidFill>
                  <a:srgbClr val="002060"/>
                </a:solidFill>
              </a:rPr>
              <a:t>Point of view (P.O.V.):</a:t>
            </a:r>
            <a:r>
              <a:rPr lang="en-US" b="1" dirty="0" smtClean="0">
                <a:solidFill>
                  <a:srgbClr val="002060"/>
                </a:solidFill>
              </a:rPr>
              <a:t> the position of the narrator in relation to the story</a:t>
            </a:r>
          </a:p>
          <a:p>
            <a:pPr marL="514350" lvl="0" indent="-514350">
              <a:buFont typeface="+mj-lt"/>
              <a:buAutoNum type="arabicPeriod"/>
            </a:pPr>
            <a:endParaRPr lang="en-US" b="1" dirty="0" smtClean="0">
              <a:solidFill>
                <a:srgbClr val="002060"/>
              </a:solidFill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en-US" b="1" u="sng" dirty="0" smtClean="0">
                <a:solidFill>
                  <a:srgbClr val="002060"/>
                </a:solidFill>
              </a:rPr>
              <a:t>1st person P.O.V.:</a:t>
            </a:r>
            <a:r>
              <a:rPr lang="en-US" b="1" dirty="0" smtClean="0">
                <a:solidFill>
                  <a:srgbClr val="002060"/>
                </a:solidFill>
              </a:rPr>
              <a:t> when a story is told by a narrator from his/her standpoint </a:t>
            </a:r>
          </a:p>
          <a:p>
            <a:pPr>
              <a:buFont typeface="+mj-lt"/>
              <a:buAutoNum type="arabicPeriod"/>
            </a:pPr>
            <a:endParaRPr lang="en-US" sz="1200" b="1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en-US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2861</TotalTime>
  <Words>459</Words>
  <Application>Microsoft Office PowerPoint</Application>
  <PresentationFormat>On-screen Show (4:3)</PresentationFormat>
  <Paragraphs>64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BELL RINGER</vt:lpstr>
      <vt:lpstr>IT’S HUMP DAY! – 9/17/14</vt:lpstr>
      <vt:lpstr>What is the Harlem Renaissance? </vt:lpstr>
      <vt:lpstr>Read “Mother to Son” on pg. 543</vt:lpstr>
      <vt:lpstr>“Mother to Son” by Langston Hughes  (pg. 543)</vt:lpstr>
      <vt:lpstr>Group Work </vt:lpstr>
      <vt:lpstr>Reflection </vt:lpstr>
      <vt:lpstr>T.G.I.F.!! – 9/19/14</vt:lpstr>
      <vt:lpstr>Vocabulary #3 </vt:lpstr>
      <vt:lpstr>Vocabulary #3 </vt:lpstr>
      <vt:lpstr>Vocabulary #3 </vt:lpstr>
    </vt:vector>
  </TitlesOfParts>
  <Company>Wake County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Warm-up:</dc:title>
  <dc:creator>kkeegan</dc:creator>
  <cp:lastModifiedBy>Krystal Fish</cp:lastModifiedBy>
  <cp:revision>59</cp:revision>
  <dcterms:created xsi:type="dcterms:W3CDTF">2012-08-30T18:25:44Z</dcterms:created>
  <dcterms:modified xsi:type="dcterms:W3CDTF">2014-09-26T11:01:26Z</dcterms:modified>
</cp:coreProperties>
</file>